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85" r:id="rId4"/>
    <p:sldId id="286" r:id="rId5"/>
    <p:sldId id="266" r:id="rId6"/>
    <p:sldId id="281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84" r:id="rId15"/>
    <p:sldId id="291" r:id="rId16"/>
    <p:sldId id="276" r:id="rId17"/>
    <p:sldId id="289" r:id="rId18"/>
    <p:sldId id="290" r:id="rId19"/>
    <p:sldId id="287" r:id="rId20"/>
    <p:sldId id="288" r:id="rId21"/>
    <p:sldId id="280" r:id="rId22"/>
    <p:sldId id="278" r:id="rId23"/>
    <p:sldId id="279" r:id="rId24"/>
  </p:sldIdLst>
  <p:sldSz cx="9144000" cy="6858000" type="screen4x3"/>
  <p:notesSz cx="6896100" cy="10033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0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1344">
          <p15:clr>
            <a:srgbClr val="A4A3A4"/>
          </p15:clr>
        </p15:guide>
        <p15:guide id="3" pos="321">
          <p15:clr>
            <a:srgbClr val="A4A3A4"/>
          </p15:clr>
        </p15:guide>
        <p15:guide id="4" pos="54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E31"/>
    <a:srgbClr val="555555"/>
    <a:srgbClr val="0095DB"/>
    <a:srgbClr val="008C8E"/>
    <a:srgbClr val="B80D78"/>
    <a:srgbClr val="D40F14"/>
    <a:srgbClr val="F39200"/>
    <a:srgbClr val="00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85117" autoAdjust="0"/>
  </p:normalViewPr>
  <p:slideViewPr>
    <p:cSldViewPr showGuides="1">
      <p:cViewPr varScale="1">
        <p:scale>
          <a:sx n="94" d="100"/>
          <a:sy n="94" d="100"/>
        </p:scale>
        <p:origin x="2094" y="84"/>
      </p:cViewPr>
      <p:guideLst>
        <p:guide orient="horz" pos="890"/>
        <p:guide orient="horz" pos="1344"/>
        <p:guide pos="321"/>
        <p:guide pos="54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5E767-9B38-4B50-A4A7-F8AAA4F653F0}" type="doc">
      <dgm:prSet loTypeId="urn:microsoft.com/office/officeart/2005/8/layout/vProcess5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75047240-3093-4D57-B43C-7259025C22A6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ct val="35000"/>
            </a:spcAft>
          </a:pPr>
          <a:r>
            <a:rPr lang="de-DE" sz="2000" b="0" dirty="0">
              <a:solidFill>
                <a:srgbClr val="555555"/>
              </a:solidFill>
            </a:rPr>
            <a:t>Erkennen</a:t>
          </a:r>
        </a:p>
      </dgm:t>
    </dgm:pt>
    <dgm:pt modelId="{62F36039-1161-43A8-9333-3F6B0F5F84A1}" type="parTrans" cxnId="{2F4A69C9-3EA8-4667-ADDD-953FB46ADA04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2B5057AE-AD2E-4AA6-9493-42CDC838FA59}" type="sibTrans" cxnId="{2F4A69C9-3EA8-4667-ADDD-953FB46ADA04}">
      <dgm:prSet custT="1"/>
      <dgm:spPr/>
      <dgm:t>
        <a:bodyPr/>
        <a:lstStyle/>
        <a:p>
          <a:endParaRPr lang="de-DE" sz="2400">
            <a:solidFill>
              <a:srgbClr val="555555"/>
            </a:solidFill>
          </a:endParaRPr>
        </a:p>
      </dgm:t>
    </dgm:pt>
    <dgm:pt modelId="{8817972A-B87F-4F29-AADC-56FA012B04D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ct val="35000"/>
            </a:spcAft>
          </a:pPr>
          <a:r>
            <a:rPr lang="de-DE" sz="2000" b="0" dirty="0">
              <a:solidFill>
                <a:srgbClr val="555555"/>
              </a:solidFill>
            </a:rPr>
            <a:t>Denken</a:t>
          </a:r>
        </a:p>
      </dgm:t>
    </dgm:pt>
    <dgm:pt modelId="{1488D7BC-4304-4031-9F28-4957CB4701DA}" type="parTrans" cxnId="{54C811F7-520C-4C91-A5A1-D54523453379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EA673C42-5E68-48E7-A4DB-1B1CC263C1FD}" type="sibTrans" cxnId="{54C811F7-520C-4C91-A5A1-D54523453379}">
      <dgm:prSet custT="1"/>
      <dgm:spPr/>
      <dgm:t>
        <a:bodyPr/>
        <a:lstStyle/>
        <a:p>
          <a:endParaRPr lang="de-DE" sz="2400">
            <a:solidFill>
              <a:srgbClr val="555555"/>
            </a:solidFill>
          </a:endParaRPr>
        </a:p>
      </dgm:t>
    </dgm:pt>
    <dgm:pt modelId="{A055C3B2-24D2-40ED-87D6-468119314AFE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ct val="35000"/>
            </a:spcAft>
          </a:pPr>
          <a:r>
            <a:rPr lang="de-DE" sz="2000" b="0" i="0" dirty="0">
              <a:solidFill>
                <a:srgbClr val="555555"/>
              </a:solidFill>
            </a:rPr>
            <a:t>Handeln</a:t>
          </a:r>
        </a:p>
      </dgm:t>
    </dgm:pt>
    <dgm:pt modelId="{34FB8578-82C0-4979-9D6D-7E6F27DF5D45}" type="parTrans" cxnId="{6BD288AD-2905-44F9-9022-E58710DFF543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CA1E24D8-B0A3-40B2-9EE9-20C4DE4AEF58}" type="sibTrans" cxnId="{6BD288AD-2905-44F9-9022-E58710DFF543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AB52AAFB-5F88-42DF-AE59-0D5778DE2118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ts val="600"/>
            </a:spcAft>
          </a:pPr>
          <a:r>
            <a:rPr lang="de-DE" sz="1600" b="0" i="0" dirty="0">
              <a:solidFill>
                <a:srgbClr val="555555"/>
              </a:solidFill>
            </a:rPr>
            <a:t>Absichern des Unfallortes</a:t>
          </a:r>
        </a:p>
      </dgm:t>
    </dgm:pt>
    <dgm:pt modelId="{F98E631A-4B48-4248-88DF-C7E921643BD4}" type="parTrans" cxnId="{B88DCCAD-C36E-49A3-B26D-D075671059F2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FBB979A4-28E0-4348-A7BD-98AC211576AD}" type="sibTrans" cxnId="{B88DCCAD-C36E-49A3-B26D-D075671059F2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B1800367-D9A3-4A53-9B9C-48377C6FE443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ts val="600"/>
            </a:spcAft>
          </a:pPr>
          <a:r>
            <a:rPr lang="de-DE" sz="1600" b="0" i="0" dirty="0">
              <a:solidFill>
                <a:srgbClr val="555555"/>
              </a:solidFill>
            </a:rPr>
            <a:t>Notruf</a:t>
          </a:r>
        </a:p>
      </dgm:t>
    </dgm:pt>
    <dgm:pt modelId="{1B087AB1-0D37-49A2-BD8F-CEBF3A3BF65F}" type="parTrans" cxnId="{8E58844D-C43C-44E9-9E3F-3C0B0501AF59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72868453-5DBF-4817-8FBF-686497E34965}" type="sibTrans" cxnId="{8E58844D-C43C-44E9-9E3F-3C0B0501AF59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9695CBF1-3F0B-4E0F-A2F0-585EAF1A983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ts val="600"/>
            </a:spcAft>
          </a:pPr>
          <a:r>
            <a:rPr lang="de-DE" sz="1600" b="0" dirty="0">
              <a:solidFill>
                <a:srgbClr val="555555"/>
              </a:solidFill>
            </a:rPr>
            <a:t>Weitere Gefahren?</a:t>
          </a:r>
        </a:p>
      </dgm:t>
    </dgm:pt>
    <dgm:pt modelId="{4576DA8F-97C6-44E2-BC4F-02556BD0C924}" type="parTrans" cxnId="{AC33B22D-694B-4B8B-8D62-92BF8FE03A00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870B8CC2-FF63-4B91-8BE5-936A68D48CE2}" type="sibTrans" cxnId="{AC33B22D-694B-4B8B-8D62-92BF8FE03A00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8816DA88-4534-4855-BF65-9C953921DEDD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ts val="600"/>
            </a:spcAft>
          </a:pPr>
          <a:r>
            <a:rPr lang="de-DE" sz="1600" b="0" dirty="0">
              <a:solidFill>
                <a:srgbClr val="555555"/>
              </a:solidFill>
            </a:rPr>
            <a:t>Welche Maßnahmen?</a:t>
          </a:r>
        </a:p>
      </dgm:t>
    </dgm:pt>
    <dgm:pt modelId="{F2EBEC6C-BCD9-4125-9109-352FCA517399}" type="parTrans" cxnId="{C3391535-0F0D-44C8-B8A4-8D33FB96AF51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08F0460C-A462-4A9F-8084-60E004B78C75}" type="sibTrans" cxnId="{C3391535-0F0D-44C8-B8A4-8D33FB96AF51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0C145D96-4651-4208-AA09-2B604D8828B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ts val="600"/>
            </a:spcAft>
          </a:pPr>
          <a:r>
            <a:rPr lang="de-DE" sz="1600" b="0" dirty="0">
              <a:solidFill>
                <a:srgbClr val="555555"/>
              </a:solidFill>
            </a:rPr>
            <a:t>Mit welchen Hilfsmitteln?</a:t>
          </a:r>
        </a:p>
      </dgm:t>
    </dgm:pt>
    <dgm:pt modelId="{1F5B7401-0662-4777-8538-8522723F7F93}" type="parTrans" cxnId="{27A5A5EC-B4CA-4604-B60B-D31F78502CE2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80E3A4EE-79A4-4D07-ACF8-015A52B34BB6}" type="sibTrans" cxnId="{27A5A5EC-B4CA-4604-B60B-D31F78502CE2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505CDC0C-058E-412B-AEA7-F5E9ED370EBD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ts val="600"/>
            </a:spcAft>
          </a:pPr>
          <a:r>
            <a:rPr lang="de-DE" sz="1600" b="0" dirty="0">
              <a:solidFill>
                <a:srgbClr val="555555"/>
              </a:solidFill>
            </a:rPr>
            <a:t>Was ist geschehen?</a:t>
          </a:r>
        </a:p>
      </dgm:t>
    </dgm:pt>
    <dgm:pt modelId="{D61EA162-62B9-4110-8F4C-71D06C69F65A}" type="parTrans" cxnId="{A2F6546C-C78A-4D8F-9B81-296E2063DB41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F6AFF87F-B36D-4164-9B04-BD21D4F20E5E}" type="sibTrans" cxnId="{A2F6546C-C78A-4D8F-9B81-296E2063DB41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5F2C668A-F0BD-4ADA-8390-87B64DFF557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ts val="600"/>
            </a:spcAft>
          </a:pPr>
          <a:r>
            <a:rPr lang="de-DE" sz="1600" b="0" dirty="0">
              <a:solidFill>
                <a:srgbClr val="555555"/>
              </a:solidFill>
            </a:rPr>
            <a:t>Wie viele Verunfallte?</a:t>
          </a:r>
        </a:p>
      </dgm:t>
    </dgm:pt>
    <dgm:pt modelId="{1B46B6A5-E91B-45F2-9B32-D3400DCEC923}" type="parTrans" cxnId="{B77531D7-0FF2-4E42-B88B-FC3BBBB24A67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5C192FAB-9974-41CB-B89A-05CFD93F5E9D}" type="sibTrans" cxnId="{B77531D7-0FF2-4E42-B88B-FC3BBBB24A67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7913FCCF-E22A-4FF0-A251-162BC11EE8AE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ts val="600"/>
            </a:spcAft>
          </a:pPr>
          <a:r>
            <a:rPr lang="de-DE" sz="1600" b="0" dirty="0">
              <a:solidFill>
                <a:srgbClr val="555555"/>
              </a:solidFill>
            </a:rPr>
            <a:t>Welche Verletzungen?</a:t>
          </a:r>
        </a:p>
      </dgm:t>
    </dgm:pt>
    <dgm:pt modelId="{085F87C7-248D-4EC3-AE2B-BC99F6B2AED0}" type="parTrans" cxnId="{10C07E01-9182-4FD8-9627-CB2A1FB542AC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9D41919E-3F35-4800-8E5A-F4AD5559D075}" type="sibTrans" cxnId="{10C07E01-9182-4FD8-9627-CB2A1FB542AC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CA27614B-C129-421A-9BDF-9428C83C698F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60000"/>
            </a:lnSpc>
            <a:spcAft>
              <a:spcPts val="600"/>
            </a:spcAft>
          </a:pPr>
          <a:r>
            <a:rPr lang="de-DE" sz="1600" b="0" i="0" dirty="0">
              <a:solidFill>
                <a:srgbClr val="555555"/>
              </a:solidFill>
            </a:rPr>
            <a:t>Lebensrettende Sofortmaßnahmen</a:t>
          </a:r>
        </a:p>
      </dgm:t>
    </dgm:pt>
    <dgm:pt modelId="{5083E665-2E4A-4AE7-9A1B-B34AC9170217}" type="parTrans" cxnId="{7CEA1E27-A8E0-492A-A376-CFE88389681F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FE2239EB-6F26-4FF9-B448-DE094B75D061}" type="sibTrans" cxnId="{7CEA1E27-A8E0-492A-A376-CFE88389681F}">
      <dgm:prSet/>
      <dgm:spPr/>
      <dgm:t>
        <a:bodyPr/>
        <a:lstStyle/>
        <a:p>
          <a:endParaRPr lang="de-DE" sz="1400">
            <a:solidFill>
              <a:srgbClr val="555555"/>
            </a:solidFill>
          </a:endParaRPr>
        </a:p>
      </dgm:t>
    </dgm:pt>
    <dgm:pt modelId="{36855D7D-F914-484A-A0CB-62F31E6CA78A}" type="pres">
      <dgm:prSet presAssocID="{84B5E767-9B38-4B50-A4A7-F8AAA4F653F0}" presName="outerComposite" presStyleCnt="0">
        <dgm:presLayoutVars>
          <dgm:chMax val="5"/>
          <dgm:dir/>
          <dgm:resizeHandles val="exact"/>
        </dgm:presLayoutVars>
      </dgm:prSet>
      <dgm:spPr/>
    </dgm:pt>
    <dgm:pt modelId="{E692BC0A-FF0B-4285-BAE1-A3A24EE036BE}" type="pres">
      <dgm:prSet presAssocID="{84B5E767-9B38-4B50-A4A7-F8AAA4F653F0}" presName="dummyMaxCanvas" presStyleCnt="0">
        <dgm:presLayoutVars/>
      </dgm:prSet>
      <dgm:spPr/>
    </dgm:pt>
    <dgm:pt modelId="{5556F329-FE38-4276-9D52-7D6BAA9EEBE0}" type="pres">
      <dgm:prSet presAssocID="{84B5E767-9B38-4B50-A4A7-F8AAA4F653F0}" presName="ThreeNodes_1" presStyleLbl="node1" presStyleIdx="0" presStyleCnt="3" custLinFactNeighborX="-8855" custLinFactNeighborY="-10929">
        <dgm:presLayoutVars>
          <dgm:bulletEnabled val="1"/>
        </dgm:presLayoutVars>
      </dgm:prSet>
      <dgm:spPr/>
    </dgm:pt>
    <dgm:pt modelId="{0D02B87D-8EC4-4787-A644-F7BC63E8F1C9}" type="pres">
      <dgm:prSet presAssocID="{84B5E767-9B38-4B50-A4A7-F8AAA4F653F0}" presName="ThreeNodes_2" presStyleLbl="node1" presStyleIdx="1" presStyleCnt="3">
        <dgm:presLayoutVars>
          <dgm:bulletEnabled val="1"/>
        </dgm:presLayoutVars>
      </dgm:prSet>
      <dgm:spPr/>
    </dgm:pt>
    <dgm:pt modelId="{B3B7B4F9-89AF-47CA-A778-BF23508B7877}" type="pres">
      <dgm:prSet presAssocID="{84B5E767-9B38-4B50-A4A7-F8AAA4F653F0}" presName="ThreeNodes_3" presStyleLbl="node1" presStyleIdx="2" presStyleCnt="3">
        <dgm:presLayoutVars>
          <dgm:bulletEnabled val="1"/>
        </dgm:presLayoutVars>
      </dgm:prSet>
      <dgm:spPr/>
    </dgm:pt>
    <dgm:pt modelId="{F10C18AA-0991-469A-8606-A2806CD802AE}" type="pres">
      <dgm:prSet presAssocID="{84B5E767-9B38-4B50-A4A7-F8AAA4F653F0}" presName="ThreeConn_1-2" presStyleLbl="fgAccFollowNode1" presStyleIdx="0" presStyleCnt="2">
        <dgm:presLayoutVars>
          <dgm:bulletEnabled val="1"/>
        </dgm:presLayoutVars>
      </dgm:prSet>
      <dgm:spPr/>
    </dgm:pt>
    <dgm:pt modelId="{1E25277B-3BCA-4D23-BB46-1EDC3A95A2DA}" type="pres">
      <dgm:prSet presAssocID="{84B5E767-9B38-4B50-A4A7-F8AAA4F653F0}" presName="ThreeConn_2-3" presStyleLbl="fgAccFollowNode1" presStyleIdx="1" presStyleCnt="2">
        <dgm:presLayoutVars>
          <dgm:bulletEnabled val="1"/>
        </dgm:presLayoutVars>
      </dgm:prSet>
      <dgm:spPr/>
    </dgm:pt>
    <dgm:pt modelId="{ED1B785A-2DBF-4DED-898D-D70071FC6722}" type="pres">
      <dgm:prSet presAssocID="{84B5E767-9B38-4B50-A4A7-F8AAA4F653F0}" presName="ThreeNodes_1_text" presStyleLbl="node1" presStyleIdx="2" presStyleCnt="3">
        <dgm:presLayoutVars>
          <dgm:bulletEnabled val="1"/>
        </dgm:presLayoutVars>
      </dgm:prSet>
      <dgm:spPr/>
    </dgm:pt>
    <dgm:pt modelId="{2EAAA2CD-2D46-49BD-852C-2A36DDB277DE}" type="pres">
      <dgm:prSet presAssocID="{84B5E767-9B38-4B50-A4A7-F8AAA4F653F0}" presName="ThreeNodes_2_text" presStyleLbl="node1" presStyleIdx="2" presStyleCnt="3">
        <dgm:presLayoutVars>
          <dgm:bulletEnabled val="1"/>
        </dgm:presLayoutVars>
      </dgm:prSet>
      <dgm:spPr/>
    </dgm:pt>
    <dgm:pt modelId="{6AD12315-E6AA-493C-B3EC-DA69B6B2CDC4}" type="pres">
      <dgm:prSet presAssocID="{84B5E767-9B38-4B50-A4A7-F8AAA4F653F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0C07E01-9182-4FD8-9627-CB2A1FB542AC}" srcId="{75047240-3093-4D57-B43C-7259025C22A6}" destId="{7913FCCF-E22A-4FF0-A251-162BC11EE8AE}" srcOrd="2" destOrd="0" parTransId="{085F87C7-248D-4EC3-AE2B-BC99F6B2AED0}" sibTransId="{9D41919E-3F35-4800-8E5A-F4AD5559D075}"/>
    <dgm:cxn modelId="{B29D3902-1B56-48DD-910C-2F29761870F3}" type="presOf" srcId="{CA27614B-C129-421A-9BDF-9428C83C698F}" destId="{6AD12315-E6AA-493C-B3EC-DA69B6B2CDC4}" srcOrd="1" destOrd="3" presId="urn:microsoft.com/office/officeart/2005/8/layout/vProcess5"/>
    <dgm:cxn modelId="{F6C7C406-86E7-46EC-9AC9-6458D27A5AE4}" type="presOf" srcId="{8817972A-B87F-4F29-AADC-56FA012B04D0}" destId="{2EAAA2CD-2D46-49BD-852C-2A36DDB277DE}" srcOrd="1" destOrd="0" presId="urn:microsoft.com/office/officeart/2005/8/layout/vProcess5"/>
    <dgm:cxn modelId="{51953907-5DBF-4A85-8E2F-DB94F8996E9E}" type="presOf" srcId="{8816DA88-4534-4855-BF65-9C953921DEDD}" destId="{2EAAA2CD-2D46-49BD-852C-2A36DDB277DE}" srcOrd="1" destOrd="2" presId="urn:microsoft.com/office/officeart/2005/8/layout/vProcess5"/>
    <dgm:cxn modelId="{6D0C8D11-9BA6-44E3-9FFA-B6CCB4CBF6F7}" type="presOf" srcId="{75047240-3093-4D57-B43C-7259025C22A6}" destId="{5556F329-FE38-4276-9D52-7D6BAA9EEBE0}" srcOrd="0" destOrd="0" presId="urn:microsoft.com/office/officeart/2005/8/layout/vProcess5"/>
    <dgm:cxn modelId="{6A676F16-BAE4-45C3-9163-0B615494AD04}" type="presOf" srcId="{2B5057AE-AD2E-4AA6-9493-42CDC838FA59}" destId="{F10C18AA-0991-469A-8606-A2806CD802AE}" srcOrd="0" destOrd="0" presId="urn:microsoft.com/office/officeart/2005/8/layout/vProcess5"/>
    <dgm:cxn modelId="{58270219-3EA8-42D8-81B4-50F3D87B44A0}" type="presOf" srcId="{0C145D96-4651-4208-AA09-2B604D8828B2}" destId="{2EAAA2CD-2D46-49BD-852C-2A36DDB277DE}" srcOrd="1" destOrd="3" presId="urn:microsoft.com/office/officeart/2005/8/layout/vProcess5"/>
    <dgm:cxn modelId="{2723D726-A1FB-4D85-AF83-B9AB8AA9A685}" type="presOf" srcId="{505CDC0C-058E-412B-AEA7-F5E9ED370EBD}" destId="{5556F329-FE38-4276-9D52-7D6BAA9EEBE0}" srcOrd="0" destOrd="1" presId="urn:microsoft.com/office/officeart/2005/8/layout/vProcess5"/>
    <dgm:cxn modelId="{7CEA1E27-A8E0-492A-A376-CFE88389681F}" srcId="{A055C3B2-24D2-40ED-87D6-468119314AFE}" destId="{CA27614B-C129-421A-9BDF-9428C83C698F}" srcOrd="2" destOrd="0" parTransId="{5083E665-2E4A-4AE7-9A1B-B34AC9170217}" sibTransId="{FE2239EB-6F26-4FF9-B448-DE094B75D061}"/>
    <dgm:cxn modelId="{AC33B22D-694B-4B8B-8D62-92BF8FE03A00}" srcId="{8817972A-B87F-4F29-AADC-56FA012B04D0}" destId="{9695CBF1-3F0B-4E0F-A2F0-585EAF1A9832}" srcOrd="0" destOrd="0" parTransId="{4576DA8F-97C6-44E2-BC4F-02556BD0C924}" sibTransId="{870B8CC2-FF63-4B91-8BE5-936A68D48CE2}"/>
    <dgm:cxn modelId="{10593133-B3E5-4939-812B-5149CAB367A4}" type="presOf" srcId="{9695CBF1-3F0B-4E0F-A2F0-585EAF1A9832}" destId="{2EAAA2CD-2D46-49BD-852C-2A36DDB277DE}" srcOrd="1" destOrd="1" presId="urn:microsoft.com/office/officeart/2005/8/layout/vProcess5"/>
    <dgm:cxn modelId="{C3391535-0F0D-44C8-B8A4-8D33FB96AF51}" srcId="{8817972A-B87F-4F29-AADC-56FA012B04D0}" destId="{8816DA88-4534-4855-BF65-9C953921DEDD}" srcOrd="1" destOrd="0" parTransId="{F2EBEC6C-BCD9-4125-9109-352FCA517399}" sibTransId="{08F0460C-A462-4A9F-8084-60E004B78C75}"/>
    <dgm:cxn modelId="{C50D5C5C-921E-4159-A373-157D662DC1F7}" type="presOf" srcId="{8816DA88-4534-4855-BF65-9C953921DEDD}" destId="{0D02B87D-8EC4-4787-A644-F7BC63E8F1C9}" srcOrd="0" destOrd="2" presId="urn:microsoft.com/office/officeart/2005/8/layout/vProcess5"/>
    <dgm:cxn modelId="{DEB8EB47-86AC-4F41-A91C-AFE5D9E4D007}" type="presOf" srcId="{AB52AAFB-5F88-42DF-AE59-0D5778DE2118}" destId="{6AD12315-E6AA-493C-B3EC-DA69B6B2CDC4}" srcOrd="1" destOrd="1" presId="urn:microsoft.com/office/officeart/2005/8/layout/vProcess5"/>
    <dgm:cxn modelId="{81C94548-AC9D-48FD-BE4D-64198602A268}" type="presOf" srcId="{CA27614B-C129-421A-9BDF-9428C83C698F}" destId="{B3B7B4F9-89AF-47CA-A778-BF23508B7877}" srcOrd="0" destOrd="3" presId="urn:microsoft.com/office/officeart/2005/8/layout/vProcess5"/>
    <dgm:cxn modelId="{A2F6546C-C78A-4D8F-9B81-296E2063DB41}" srcId="{75047240-3093-4D57-B43C-7259025C22A6}" destId="{505CDC0C-058E-412B-AEA7-F5E9ED370EBD}" srcOrd="0" destOrd="0" parTransId="{D61EA162-62B9-4110-8F4C-71D06C69F65A}" sibTransId="{F6AFF87F-B36D-4164-9B04-BD21D4F20E5E}"/>
    <dgm:cxn modelId="{8E58844D-C43C-44E9-9E3F-3C0B0501AF59}" srcId="{A055C3B2-24D2-40ED-87D6-468119314AFE}" destId="{B1800367-D9A3-4A53-9B9C-48377C6FE443}" srcOrd="1" destOrd="0" parTransId="{1B087AB1-0D37-49A2-BD8F-CEBF3A3BF65F}" sibTransId="{72868453-5DBF-4817-8FBF-686497E34965}"/>
    <dgm:cxn modelId="{6A35AE6D-C588-438F-A25B-E9FE3E0B79DC}" type="presOf" srcId="{505CDC0C-058E-412B-AEA7-F5E9ED370EBD}" destId="{ED1B785A-2DBF-4DED-898D-D70071FC6722}" srcOrd="1" destOrd="1" presId="urn:microsoft.com/office/officeart/2005/8/layout/vProcess5"/>
    <dgm:cxn modelId="{71B34771-7219-4613-AE64-85CCD2E562F0}" type="presOf" srcId="{9695CBF1-3F0B-4E0F-A2F0-585EAF1A9832}" destId="{0D02B87D-8EC4-4787-A644-F7BC63E8F1C9}" srcOrd="0" destOrd="1" presId="urn:microsoft.com/office/officeart/2005/8/layout/vProcess5"/>
    <dgm:cxn modelId="{29620F55-9590-47CE-98AB-27DDB504AFE8}" type="presOf" srcId="{5F2C668A-F0BD-4ADA-8390-87B64DFF5574}" destId="{5556F329-FE38-4276-9D52-7D6BAA9EEBE0}" srcOrd="0" destOrd="2" presId="urn:microsoft.com/office/officeart/2005/8/layout/vProcess5"/>
    <dgm:cxn modelId="{3CA0FD56-E423-4559-B2F1-3D7F426880E6}" type="presOf" srcId="{A055C3B2-24D2-40ED-87D6-468119314AFE}" destId="{B3B7B4F9-89AF-47CA-A778-BF23508B7877}" srcOrd="0" destOrd="0" presId="urn:microsoft.com/office/officeart/2005/8/layout/vProcess5"/>
    <dgm:cxn modelId="{A43A3E89-96A2-4E84-8F95-E6934EC0077C}" type="presOf" srcId="{7913FCCF-E22A-4FF0-A251-162BC11EE8AE}" destId="{ED1B785A-2DBF-4DED-898D-D70071FC6722}" srcOrd="1" destOrd="3" presId="urn:microsoft.com/office/officeart/2005/8/layout/vProcess5"/>
    <dgm:cxn modelId="{3570138C-98E5-40DA-AF87-982973BB319E}" type="presOf" srcId="{B1800367-D9A3-4A53-9B9C-48377C6FE443}" destId="{B3B7B4F9-89AF-47CA-A778-BF23508B7877}" srcOrd="0" destOrd="2" presId="urn:microsoft.com/office/officeart/2005/8/layout/vProcess5"/>
    <dgm:cxn modelId="{D8B3B38D-E535-405D-94D8-22F709801001}" type="presOf" srcId="{84B5E767-9B38-4B50-A4A7-F8AAA4F653F0}" destId="{36855D7D-F914-484A-A0CB-62F31E6CA78A}" srcOrd="0" destOrd="0" presId="urn:microsoft.com/office/officeart/2005/8/layout/vProcess5"/>
    <dgm:cxn modelId="{1B799AA0-15DA-439F-8ADA-3C99E8CA2039}" type="presOf" srcId="{AB52AAFB-5F88-42DF-AE59-0D5778DE2118}" destId="{B3B7B4F9-89AF-47CA-A778-BF23508B7877}" srcOrd="0" destOrd="1" presId="urn:microsoft.com/office/officeart/2005/8/layout/vProcess5"/>
    <dgm:cxn modelId="{B3A127A6-A358-45AF-B96A-E6F14AB2798A}" type="presOf" srcId="{5F2C668A-F0BD-4ADA-8390-87B64DFF5574}" destId="{ED1B785A-2DBF-4DED-898D-D70071FC6722}" srcOrd="1" destOrd="2" presId="urn:microsoft.com/office/officeart/2005/8/layout/vProcess5"/>
    <dgm:cxn modelId="{74EE3EA8-3B24-402C-B454-EABEAAB64EE9}" type="presOf" srcId="{A055C3B2-24D2-40ED-87D6-468119314AFE}" destId="{6AD12315-E6AA-493C-B3EC-DA69B6B2CDC4}" srcOrd="1" destOrd="0" presId="urn:microsoft.com/office/officeart/2005/8/layout/vProcess5"/>
    <dgm:cxn modelId="{6BD288AD-2905-44F9-9022-E58710DFF543}" srcId="{84B5E767-9B38-4B50-A4A7-F8AAA4F653F0}" destId="{A055C3B2-24D2-40ED-87D6-468119314AFE}" srcOrd="2" destOrd="0" parTransId="{34FB8578-82C0-4979-9D6D-7E6F27DF5D45}" sibTransId="{CA1E24D8-B0A3-40B2-9EE9-20C4DE4AEF58}"/>
    <dgm:cxn modelId="{B88DCCAD-C36E-49A3-B26D-D075671059F2}" srcId="{A055C3B2-24D2-40ED-87D6-468119314AFE}" destId="{AB52AAFB-5F88-42DF-AE59-0D5778DE2118}" srcOrd="0" destOrd="0" parTransId="{F98E631A-4B48-4248-88DF-C7E921643BD4}" sibTransId="{FBB979A4-28E0-4348-A7BD-98AC211576AD}"/>
    <dgm:cxn modelId="{8FEA0CB2-7F3E-4CA2-8D84-DC4C5FC392A1}" type="presOf" srcId="{B1800367-D9A3-4A53-9B9C-48377C6FE443}" destId="{6AD12315-E6AA-493C-B3EC-DA69B6B2CDC4}" srcOrd="1" destOrd="2" presId="urn:microsoft.com/office/officeart/2005/8/layout/vProcess5"/>
    <dgm:cxn modelId="{5B93BCB6-AF7E-4D58-99DD-1598722F1EEF}" type="presOf" srcId="{EA673C42-5E68-48E7-A4DB-1B1CC263C1FD}" destId="{1E25277B-3BCA-4D23-BB46-1EDC3A95A2DA}" srcOrd="0" destOrd="0" presId="urn:microsoft.com/office/officeart/2005/8/layout/vProcess5"/>
    <dgm:cxn modelId="{2F4A69C9-3EA8-4667-ADDD-953FB46ADA04}" srcId="{84B5E767-9B38-4B50-A4A7-F8AAA4F653F0}" destId="{75047240-3093-4D57-B43C-7259025C22A6}" srcOrd="0" destOrd="0" parTransId="{62F36039-1161-43A8-9333-3F6B0F5F84A1}" sibTransId="{2B5057AE-AD2E-4AA6-9493-42CDC838FA59}"/>
    <dgm:cxn modelId="{DF3492C9-7C52-43FC-83BB-0DCCA838FE1B}" type="presOf" srcId="{0C145D96-4651-4208-AA09-2B604D8828B2}" destId="{0D02B87D-8EC4-4787-A644-F7BC63E8F1C9}" srcOrd="0" destOrd="3" presId="urn:microsoft.com/office/officeart/2005/8/layout/vProcess5"/>
    <dgm:cxn modelId="{B77531D7-0FF2-4E42-B88B-FC3BBBB24A67}" srcId="{75047240-3093-4D57-B43C-7259025C22A6}" destId="{5F2C668A-F0BD-4ADA-8390-87B64DFF5574}" srcOrd="1" destOrd="0" parTransId="{1B46B6A5-E91B-45F2-9B32-D3400DCEC923}" sibTransId="{5C192FAB-9974-41CB-B89A-05CFD93F5E9D}"/>
    <dgm:cxn modelId="{191451E3-6698-4B8A-B2B3-D6F0BF945925}" type="presOf" srcId="{75047240-3093-4D57-B43C-7259025C22A6}" destId="{ED1B785A-2DBF-4DED-898D-D70071FC6722}" srcOrd="1" destOrd="0" presId="urn:microsoft.com/office/officeart/2005/8/layout/vProcess5"/>
    <dgm:cxn modelId="{C942E1E6-64BD-4F12-A063-CEDB52D8E1A1}" type="presOf" srcId="{7913FCCF-E22A-4FF0-A251-162BC11EE8AE}" destId="{5556F329-FE38-4276-9D52-7D6BAA9EEBE0}" srcOrd="0" destOrd="3" presId="urn:microsoft.com/office/officeart/2005/8/layout/vProcess5"/>
    <dgm:cxn modelId="{27A5A5EC-B4CA-4604-B60B-D31F78502CE2}" srcId="{8817972A-B87F-4F29-AADC-56FA012B04D0}" destId="{0C145D96-4651-4208-AA09-2B604D8828B2}" srcOrd="2" destOrd="0" parTransId="{1F5B7401-0662-4777-8538-8522723F7F93}" sibTransId="{80E3A4EE-79A4-4D07-ACF8-015A52B34BB6}"/>
    <dgm:cxn modelId="{54C811F7-520C-4C91-A5A1-D54523453379}" srcId="{84B5E767-9B38-4B50-A4A7-F8AAA4F653F0}" destId="{8817972A-B87F-4F29-AADC-56FA012B04D0}" srcOrd="1" destOrd="0" parTransId="{1488D7BC-4304-4031-9F28-4957CB4701DA}" sibTransId="{EA673C42-5E68-48E7-A4DB-1B1CC263C1FD}"/>
    <dgm:cxn modelId="{79C481FB-40D1-4A29-B224-08DA5EE71848}" type="presOf" srcId="{8817972A-B87F-4F29-AADC-56FA012B04D0}" destId="{0D02B87D-8EC4-4787-A644-F7BC63E8F1C9}" srcOrd="0" destOrd="0" presId="urn:microsoft.com/office/officeart/2005/8/layout/vProcess5"/>
    <dgm:cxn modelId="{3BF6EA67-F6FA-4FEF-B3F9-69F47473172D}" type="presParOf" srcId="{36855D7D-F914-484A-A0CB-62F31E6CA78A}" destId="{E692BC0A-FF0B-4285-BAE1-A3A24EE036BE}" srcOrd="0" destOrd="0" presId="urn:microsoft.com/office/officeart/2005/8/layout/vProcess5"/>
    <dgm:cxn modelId="{424D8CD1-41E2-4374-AEB9-564807DC84C0}" type="presParOf" srcId="{36855D7D-F914-484A-A0CB-62F31E6CA78A}" destId="{5556F329-FE38-4276-9D52-7D6BAA9EEBE0}" srcOrd="1" destOrd="0" presId="urn:microsoft.com/office/officeart/2005/8/layout/vProcess5"/>
    <dgm:cxn modelId="{7B728A73-D7F7-4888-8190-BE83C3E64E75}" type="presParOf" srcId="{36855D7D-F914-484A-A0CB-62F31E6CA78A}" destId="{0D02B87D-8EC4-4787-A644-F7BC63E8F1C9}" srcOrd="2" destOrd="0" presId="urn:microsoft.com/office/officeart/2005/8/layout/vProcess5"/>
    <dgm:cxn modelId="{4D88F054-ECF1-4E4C-93EC-D691528D07E4}" type="presParOf" srcId="{36855D7D-F914-484A-A0CB-62F31E6CA78A}" destId="{B3B7B4F9-89AF-47CA-A778-BF23508B7877}" srcOrd="3" destOrd="0" presId="urn:microsoft.com/office/officeart/2005/8/layout/vProcess5"/>
    <dgm:cxn modelId="{9ED8138B-9800-4DB9-AF81-68718B1C52E6}" type="presParOf" srcId="{36855D7D-F914-484A-A0CB-62F31E6CA78A}" destId="{F10C18AA-0991-469A-8606-A2806CD802AE}" srcOrd="4" destOrd="0" presId="urn:microsoft.com/office/officeart/2005/8/layout/vProcess5"/>
    <dgm:cxn modelId="{48496E8F-E411-41C9-8C46-35B5ED13ED4E}" type="presParOf" srcId="{36855D7D-F914-484A-A0CB-62F31E6CA78A}" destId="{1E25277B-3BCA-4D23-BB46-1EDC3A95A2DA}" srcOrd="5" destOrd="0" presId="urn:microsoft.com/office/officeart/2005/8/layout/vProcess5"/>
    <dgm:cxn modelId="{914275B9-0886-491A-81B6-8A3CA9B2FA68}" type="presParOf" srcId="{36855D7D-F914-484A-A0CB-62F31E6CA78A}" destId="{ED1B785A-2DBF-4DED-898D-D70071FC6722}" srcOrd="6" destOrd="0" presId="urn:microsoft.com/office/officeart/2005/8/layout/vProcess5"/>
    <dgm:cxn modelId="{F4A1E5BB-9BF2-4F71-8D5A-7F55BA212F19}" type="presParOf" srcId="{36855D7D-F914-484A-A0CB-62F31E6CA78A}" destId="{2EAAA2CD-2D46-49BD-852C-2A36DDB277DE}" srcOrd="7" destOrd="0" presId="urn:microsoft.com/office/officeart/2005/8/layout/vProcess5"/>
    <dgm:cxn modelId="{53802E04-1A41-4CB6-A4F7-C3B0EBFA0143}" type="presParOf" srcId="{36855D7D-F914-484A-A0CB-62F31E6CA78A}" destId="{6AD12315-E6AA-493C-B3EC-DA69B6B2CDC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6F329-FE38-4276-9D52-7D6BAA9EEBE0}">
      <dsp:nvSpPr>
        <dsp:cNvPr id="0" name=""/>
        <dsp:cNvSpPr/>
      </dsp:nvSpPr>
      <dsp:spPr>
        <a:xfrm>
          <a:off x="0" y="0"/>
          <a:ext cx="5141371" cy="11449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rgbClr val="555555"/>
              </a:solidFill>
            </a:rPr>
            <a:t>Erkennen</a:t>
          </a: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b="0" kern="1200" dirty="0">
              <a:solidFill>
                <a:srgbClr val="555555"/>
              </a:solidFill>
            </a:rPr>
            <a:t>Was ist geschehen?</a:t>
          </a: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b="0" kern="1200" dirty="0">
              <a:solidFill>
                <a:srgbClr val="555555"/>
              </a:solidFill>
            </a:rPr>
            <a:t>Wie viele Verunfallte?</a:t>
          </a: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b="0" kern="1200" dirty="0">
              <a:solidFill>
                <a:srgbClr val="555555"/>
              </a:solidFill>
            </a:rPr>
            <a:t>Welche Verletzungen?</a:t>
          </a:r>
        </a:p>
      </dsp:txBody>
      <dsp:txXfrm>
        <a:off x="33534" y="33534"/>
        <a:ext cx="3905904" cy="1077859"/>
      </dsp:txXfrm>
    </dsp:sp>
    <dsp:sp modelId="{0D02B87D-8EC4-4787-A644-F7BC63E8F1C9}">
      <dsp:nvSpPr>
        <dsp:cNvPr id="0" name=""/>
        <dsp:cNvSpPr/>
      </dsp:nvSpPr>
      <dsp:spPr>
        <a:xfrm>
          <a:off x="453650" y="1335748"/>
          <a:ext cx="5141371" cy="11449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>
              <a:solidFill>
                <a:srgbClr val="555555"/>
              </a:solidFill>
            </a:rPr>
            <a:t>Denken</a:t>
          </a: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b="0" kern="1200" dirty="0">
              <a:solidFill>
                <a:srgbClr val="555555"/>
              </a:solidFill>
            </a:rPr>
            <a:t>Weitere Gefahren?</a:t>
          </a: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b="0" kern="1200" dirty="0">
              <a:solidFill>
                <a:srgbClr val="555555"/>
              </a:solidFill>
            </a:rPr>
            <a:t>Welche Maßnahmen?</a:t>
          </a: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b="0" kern="1200" dirty="0">
              <a:solidFill>
                <a:srgbClr val="555555"/>
              </a:solidFill>
            </a:rPr>
            <a:t>Mit welchen Hilfsmitteln?</a:t>
          </a:r>
        </a:p>
      </dsp:txBody>
      <dsp:txXfrm>
        <a:off x="487184" y="1369282"/>
        <a:ext cx="3876450" cy="1077859"/>
      </dsp:txXfrm>
    </dsp:sp>
    <dsp:sp modelId="{B3B7B4F9-89AF-47CA-A778-BF23508B7877}">
      <dsp:nvSpPr>
        <dsp:cNvPr id="0" name=""/>
        <dsp:cNvSpPr/>
      </dsp:nvSpPr>
      <dsp:spPr>
        <a:xfrm>
          <a:off x="907300" y="2671496"/>
          <a:ext cx="5141371" cy="11449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solidFill>
                <a:srgbClr val="555555"/>
              </a:solidFill>
            </a:rPr>
            <a:t>Handeln</a:t>
          </a: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b="0" i="0" kern="1200" dirty="0">
              <a:solidFill>
                <a:srgbClr val="555555"/>
              </a:solidFill>
            </a:rPr>
            <a:t>Absichern des Unfallortes</a:t>
          </a: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b="0" i="0" kern="1200" dirty="0">
              <a:solidFill>
                <a:srgbClr val="555555"/>
              </a:solidFill>
            </a:rPr>
            <a:t>Notruf</a:t>
          </a:r>
        </a:p>
        <a:p>
          <a:pPr marL="171450" lvl="1" indent="-171450" algn="l" defTabSz="711200">
            <a:lnSpc>
              <a:spcPct val="6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600" b="0" i="0" kern="1200" dirty="0">
              <a:solidFill>
                <a:srgbClr val="555555"/>
              </a:solidFill>
            </a:rPr>
            <a:t>Lebensrettende Sofortmaßnahmen</a:t>
          </a:r>
        </a:p>
      </dsp:txBody>
      <dsp:txXfrm>
        <a:off x="940834" y="2705030"/>
        <a:ext cx="3876450" cy="1077859"/>
      </dsp:txXfrm>
    </dsp:sp>
    <dsp:sp modelId="{F10C18AA-0991-469A-8606-A2806CD802AE}">
      <dsp:nvSpPr>
        <dsp:cNvPr id="0" name=""/>
        <dsp:cNvSpPr/>
      </dsp:nvSpPr>
      <dsp:spPr>
        <a:xfrm>
          <a:off x="4397168" y="868236"/>
          <a:ext cx="744202" cy="7442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400" kern="1200">
            <a:solidFill>
              <a:srgbClr val="555555"/>
            </a:solidFill>
          </a:endParaRPr>
        </a:p>
      </dsp:txBody>
      <dsp:txXfrm>
        <a:off x="4564613" y="868236"/>
        <a:ext cx="409312" cy="560012"/>
      </dsp:txXfrm>
    </dsp:sp>
    <dsp:sp modelId="{1E25277B-3BCA-4D23-BB46-1EDC3A95A2DA}">
      <dsp:nvSpPr>
        <dsp:cNvPr id="0" name=""/>
        <dsp:cNvSpPr/>
      </dsp:nvSpPr>
      <dsp:spPr>
        <a:xfrm>
          <a:off x="4850818" y="2196352"/>
          <a:ext cx="744202" cy="7442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1584191"/>
            <a:satOff val="-53294"/>
            <a:lumOff val="1312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1584191"/>
              <a:satOff val="-53294"/>
              <a:lumOff val="1312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400" kern="1200">
            <a:solidFill>
              <a:srgbClr val="555555"/>
            </a:solidFill>
          </a:endParaRPr>
        </a:p>
      </dsp:txBody>
      <dsp:txXfrm>
        <a:off x="5018263" y="2196352"/>
        <a:ext cx="409312" cy="560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34" tIns="48367" rIns="96734" bIns="48367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6838" y="0"/>
            <a:ext cx="29876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34" tIns="48367" rIns="96734" bIns="4836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2475"/>
            <a:ext cx="5016500" cy="3762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65675"/>
            <a:ext cx="55181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34" tIns="48367" rIns="96734" bIns="483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9763"/>
            <a:ext cx="29876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34" tIns="48367" rIns="96734" bIns="48367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6838" y="9529763"/>
            <a:ext cx="29876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34" tIns="48367" rIns="96734" bIns="4836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90915C14-63C8-4CE4-AF32-73650477AF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>
                <a:latin typeface="Times" panose="02020603050405020304" pitchFamily="18" charset="0"/>
              </a:rPr>
              <a:t>Muster-Folien sind auf die betrieblichen Gegebenheiten anzupassen.</a:t>
            </a:r>
          </a:p>
          <a:p>
            <a:endParaRPr lang="de-DE" altLang="de-DE">
              <a:latin typeface="Times" panose="02020603050405020304" pitchFamily="18" charset="0"/>
            </a:endParaRPr>
          </a:p>
          <a:p>
            <a:r>
              <a:rPr lang="de-DE" altLang="de-DE">
                <a:latin typeface="Times" panose="02020603050405020304" pitchFamily="18" charset="0"/>
              </a:rPr>
              <a:t>Fahrzeugspezifische Folien anpassen auf die im Unternehmen vorhandenen Fahrzeuge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FEFB6931-DA5D-407B-BC1D-9452F2D47360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>
                <a:latin typeface="Times" panose="02020603050405020304" pitchFamily="18" charset="0"/>
              </a:rPr>
              <a:t>Herstellerangaben beachten!</a:t>
            </a:r>
          </a:p>
          <a:p>
            <a:r>
              <a:rPr lang="de-DE" altLang="de-DE">
                <a:latin typeface="Times" panose="02020603050405020304" pitchFamily="18" charset="0"/>
              </a:rPr>
              <a:t>Ladekabel darf gesteckt werden. </a:t>
            </a:r>
          </a:p>
          <a:p>
            <a:r>
              <a:rPr lang="de-DE" altLang="de-DE">
                <a:latin typeface="Times" panose="02020603050405020304" pitchFamily="18" charset="0"/>
              </a:rPr>
              <a:t>Ladeleistung geringer als beim Pantograph, dafür längere Standzeit an Endhaltestelle.</a:t>
            </a: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FACD40B0-4E6E-47F5-8BBE-930AC8325F44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10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>
                <a:latin typeface="Times" panose="02020603050405020304" pitchFamily="18" charset="0"/>
              </a:rPr>
              <a:t>Paralleler Hybrid kann auch ohne HV-System weiterfahren =&gt; höherer Kraftstoffverbrauch</a:t>
            </a:r>
          </a:p>
          <a:p>
            <a:r>
              <a:rPr lang="de-DE" altLang="de-DE">
                <a:latin typeface="Times" panose="02020603050405020304" pitchFamily="18" charset="0"/>
              </a:rPr>
              <a:t>Serieller Hybrid und Batterieelektrischer Bus kann bei Störung im HV-System nicht weiterfahren =&gt; Abschleppen ist erforderlich.</a:t>
            </a:r>
          </a:p>
          <a:p>
            <a:r>
              <a:rPr lang="de-DE" altLang="de-DE">
                <a:latin typeface="Times" panose="02020603050405020304" pitchFamily="18" charset="0"/>
              </a:rPr>
              <a:t>Fahrer erkennt Störung durch Aufleuchten einer Kontrollleuchte in den Instrumenten.</a:t>
            </a: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2B4E35DD-17EE-46D1-8FA0-DCDAB1676710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11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>
                <a:latin typeface="Times" panose="02020603050405020304" pitchFamily="18" charset="0"/>
              </a:rPr>
              <a:t>Herstellervorgaben beachten.</a:t>
            </a:r>
          </a:p>
          <a:p>
            <a:r>
              <a:rPr lang="de-DE" altLang="de-DE">
                <a:latin typeface="Times" panose="02020603050405020304" pitchFamily="18" charset="0"/>
              </a:rPr>
              <a:t>Hier ist nur die allgemeine Vorgehensweise beschrieben.</a:t>
            </a:r>
          </a:p>
          <a:p>
            <a:r>
              <a:rPr lang="de-DE" altLang="de-DE">
                <a:latin typeface="Times" panose="02020603050405020304" pitchFamily="18" charset="0"/>
              </a:rPr>
              <a:t>Idealerweise erfolgt der Abtransport eines havarierten Busses auf einem Plateaufahrzeug. </a:t>
            </a:r>
          </a:p>
          <a:p>
            <a:r>
              <a:rPr lang="de-DE" altLang="de-DE">
                <a:latin typeface="Times" panose="02020603050405020304" pitchFamily="18" charset="0"/>
              </a:rPr>
              <a:t>Abschleppen von Fahrzeugen mit Radnabenmotoren nicht empfohlen.</a:t>
            </a: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3D1F1080-A7A1-4C88-BCBB-701129E86480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12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>
                <a:latin typeface="Times" panose="02020603050405020304" pitchFamily="18" charset="0"/>
              </a:rPr>
              <a:t>Bei kleinen Unfällen Werkstatt benachrichtigen, so dass eine Elektrofachkraft für HV-Busse zum Fahrzeug geschickt werden kann.</a:t>
            </a:r>
          </a:p>
          <a:p>
            <a:r>
              <a:rPr lang="de-DE" altLang="de-DE">
                <a:latin typeface="Times" panose="02020603050405020304" pitchFamily="18" charset="0"/>
              </a:rPr>
              <a:t>Rettungskräfte, die bei schweren Unfällen erforderlich sind, auf HV-Technik aufmerksam machen.</a:t>
            </a:r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657C91A1-2230-4DEC-B984-7C6BE33C3B34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13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>
                <a:latin typeface="Times" panose="02020603050405020304" pitchFamily="18" charset="0"/>
              </a:rPr>
              <a:t>Fahrerarbeitsplatz mit HV-Not-Aus (hier Eurabus 2.0)</a:t>
            </a:r>
          </a:p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EF48CAB6-0A96-44A5-9E97-291E61EA58FC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14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Fahrerarbeitsplatz mit HV-Not-Aus, </a:t>
            </a:r>
          </a:p>
          <a:p>
            <a:r>
              <a:rPr lang="de-DE" baseline="0" dirty="0"/>
              <a:t>Mitarbeiter deaktiviert das HV-System und montiert Vorhängeschloss, dass gegen Wiedereinschalten sichert.</a:t>
            </a:r>
          </a:p>
          <a:p>
            <a:endParaRPr lang="de-DE" baseline="0" dirty="0"/>
          </a:p>
          <a:p>
            <a:r>
              <a:rPr lang="de-DE" baseline="0" dirty="0"/>
              <a:t>Im Fenster ist ein Schild, das 	a) andere Personen darüber informiert, dass das System freigeschaltet wurde und </a:t>
            </a:r>
          </a:p>
          <a:p>
            <a:r>
              <a:rPr lang="de-DE" baseline="0" dirty="0"/>
              <a:t>			b) nur durch die namentlich darauf genannte Person wiedereingeschaltet werden darf.</a:t>
            </a:r>
            <a:endParaRPr lang="de-DE" dirty="0"/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BFB2-D490-4262-8801-CB7040EC058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706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>
                <a:latin typeface="Times" panose="02020603050405020304" pitchFamily="18" charset="0"/>
              </a:rPr>
              <a:t>HV-Not-Aus hinter Klappe im Innenraum, ca. Fahrzeugmitte</a:t>
            </a:r>
          </a:p>
          <a:p>
            <a:r>
              <a:rPr lang="de-DE" altLang="de-DE">
                <a:latin typeface="Times" panose="02020603050405020304" pitchFamily="18" charset="0"/>
              </a:rPr>
              <a:t>Andere Fahrzeuge haben z.B. am Fahrerarbeitsplatz einen Not-Aus.</a:t>
            </a:r>
          </a:p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7DE33BA0-C2EC-4689-9439-24933BC9B636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16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HV-Not-Aus hinter</a:t>
            </a:r>
            <a:r>
              <a:rPr lang="de-DE" baseline="0" dirty="0"/>
              <a:t> Klappe im Innenraum,</a:t>
            </a:r>
            <a:r>
              <a:rPr lang="de-DE" dirty="0"/>
              <a:t> ca. Fahrzeugmitte</a:t>
            </a:r>
          </a:p>
          <a:p>
            <a:r>
              <a:rPr lang="de-DE" dirty="0"/>
              <a:t>Andere</a:t>
            </a:r>
            <a:r>
              <a:rPr lang="de-DE" baseline="0" dirty="0"/>
              <a:t> Fahrzeuge haben z.B. am Fahrerarbeitsplatz einen Not-Aus.</a:t>
            </a:r>
          </a:p>
          <a:p>
            <a:r>
              <a:rPr lang="de-DE" baseline="0" dirty="0"/>
              <a:t>Hier Solaris Urbino Hybrid III</a:t>
            </a:r>
            <a:endParaRPr lang="de-DE" dirty="0"/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BFB2-D490-4262-8801-CB7040EC058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241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BFB2-D490-4262-8801-CB7040EC058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823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>
                <a:latin typeface="Times" panose="02020603050405020304" pitchFamily="18" charset="0"/>
              </a:rPr>
              <a:t>Welche Wirkungen des elektrischen Stroms gibt es auf den menschlichen Körper?</a:t>
            </a:r>
          </a:p>
          <a:p>
            <a:r>
              <a:rPr lang="de-DE" altLang="de-DE">
                <a:latin typeface="Times" panose="02020603050405020304" pitchFamily="18" charset="0"/>
              </a:rPr>
              <a:t>Kurz erläutern: </a:t>
            </a:r>
          </a:p>
          <a:p>
            <a:r>
              <a:rPr lang="de-DE" altLang="de-DE">
                <a:latin typeface="Times" panose="02020603050405020304" pitchFamily="18" charset="0"/>
              </a:rPr>
              <a:t>Körperdurchströmung = Strom fließt durch den Körper, kann Verbrennungen verursachen und auch Herzfunktion beeinträchtigen</a:t>
            </a:r>
          </a:p>
          <a:p>
            <a:r>
              <a:rPr lang="de-DE" altLang="de-DE">
                <a:latin typeface="Times" panose="02020603050405020304" pitchFamily="18" charset="0"/>
              </a:rPr>
              <a:t>Störlichtbogen = Verbrennungen ähnlich dem Schweißen, Augenverblitzen</a:t>
            </a:r>
          </a:p>
          <a:p>
            <a:r>
              <a:rPr lang="de-DE" altLang="de-DE">
                <a:latin typeface="Times" panose="02020603050405020304" pitchFamily="18" charset="0"/>
              </a:rPr>
              <a:t>Sekundärunfälle = Verletzung durch Schreckreaktion</a:t>
            </a:r>
          </a:p>
          <a:p>
            <a:endParaRPr lang="de-DE" altLang="de-DE">
              <a:latin typeface="Times" panose="02020603050405020304" pitchFamily="18" charset="0"/>
            </a:endParaRPr>
          </a:p>
          <a:p>
            <a:r>
              <a:rPr lang="de-DE" altLang="de-DE">
                <a:latin typeface="Times" panose="02020603050405020304" pitchFamily="18" charset="0"/>
              </a:rPr>
              <a:t>Bei Stromunfall immer den Arzt aufsuchen!</a:t>
            </a:r>
          </a:p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DA407152-8C60-4271-84D0-C1B4393353F3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21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>
                <a:latin typeface="Times" panose="02020603050405020304" pitchFamily="18" charset="0"/>
              </a:rPr>
              <a:t>Inhaltsübersicht</a:t>
            </a:r>
          </a:p>
          <a:p>
            <a:r>
              <a:rPr lang="de-DE" altLang="de-DE">
                <a:latin typeface="Times" panose="02020603050405020304" pitchFamily="18" charset="0"/>
              </a:rPr>
              <a:t>Dauer ca. 15 Minuten</a:t>
            </a:r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AB177E60-96DC-403D-B8F5-CB4E92AC1474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2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>
                <a:latin typeface="Times" panose="02020603050405020304" pitchFamily="18" charset="0"/>
              </a:rPr>
              <a:t>Generelles Verhalten bei einem Unfall.</a:t>
            </a:r>
          </a:p>
          <a:p>
            <a:r>
              <a:rPr lang="de-DE" altLang="de-DE">
                <a:latin typeface="Times" panose="02020603050405020304" pitchFamily="18" charset="0"/>
              </a:rPr>
              <a:t>Selbsterklärend.</a:t>
            </a:r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0928EF17-343E-425E-B183-EAA5E85FD20C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22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CD0A92F8-A82A-464D-9F9F-FC0222A3F867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23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Kurze Einführung ins Thema</a:t>
            </a:r>
          </a:p>
          <a:p>
            <a:r>
              <a:rPr lang="de-DE" dirty="0"/>
              <a:t>Warum ist diese</a:t>
            </a:r>
            <a:r>
              <a:rPr lang="de-DE" baseline="0" dirty="0"/>
              <a:t> Unterweisung erforderlich?</a:t>
            </a:r>
            <a:endParaRPr lang="de-DE" dirty="0"/>
          </a:p>
          <a:p>
            <a:r>
              <a:rPr lang="de-DE" dirty="0"/>
              <a:t>Im ÖPNV werden verstärkt Omnibuss</a:t>
            </a:r>
            <a:r>
              <a:rPr lang="de-DE" baseline="0" dirty="0"/>
              <a:t>e mit Hochvoltsystemen eingesetzt.</a:t>
            </a:r>
            <a:endParaRPr lang="de-DE" dirty="0"/>
          </a:p>
          <a:p>
            <a:r>
              <a:rPr lang="de-DE" baseline="0" dirty="0"/>
              <a:t>Hybrid-, Batterieelektrische und Brennstoffzellen-Fahrzeuge benötigen höhere Spannungen.</a:t>
            </a:r>
          </a:p>
          <a:p>
            <a:r>
              <a:rPr lang="de-DE" baseline="0" dirty="0"/>
              <a:t>=&gt; Begriff für hohe Spannungen in der Kfz-Technik: Hochvolt, wird auf den folgenden Folien noch erläutert.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BFB2-D490-4262-8801-CB7040EC058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51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Spannungsgrenzen sind in der DGUV Information</a:t>
            </a:r>
            <a:r>
              <a:rPr lang="de-DE" baseline="0" dirty="0"/>
              <a:t> 209-093 festgelegt.</a:t>
            </a:r>
          </a:p>
          <a:p>
            <a:r>
              <a:rPr lang="de-DE" baseline="0" dirty="0"/>
              <a:t>Unterschied zum öffentlichen Netz Hochvolt </a:t>
            </a:r>
            <a:r>
              <a:rPr lang="de-DE" baseline="0" dirty="0">
                <a:sym typeface="Wingdings" panose="05000000000000000000" pitchFamily="2" charset="2"/>
              </a:rPr>
              <a:t> Hochspannung verdeutlichen.</a:t>
            </a:r>
          </a:p>
          <a:p>
            <a:r>
              <a:rPr lang="de-DE" dirty="0"/>
              <a:t>Hochvolt gilt nur im Kfz-Bereich, Hochspannung</a:t>
            </a:r>
            <a:r>
              <a:rPr lang="de-DE" baseline="0" dirty="0"/>
              <a:t> im öffentlichen Stromnetz (und ist viel höher).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11E3A-66EF-45D8-991E-5E87612DE27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525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>
                <a:latin typeface="Times" panose="02020603050405020304" pitchFamily="18" charset="0"/>
              </a:rPr>
              <a:t>An welchen Orten besteht die Gefahr eines Stromunfalls?</a:t>
            </a:r>
          </a:p>
          <a:p>
            <a:r>
              <a:rPr lang="de-DE" altLang="de-DE">
                <a:latin typeface="Times" panose="02020603050405020304" pitchFamily="18" charset="0"/>
              </a:rPr>
              <a:t>Hochvolt-Komponenten können sich auf dem Dach oder auch in den Seitenfächern und an/hinter den Rädern befinden.</a:t>
            </a:r>
          </a:p>
          <a:p>
            <a:r>
              <a:rPr lang="de-DE" altLang="de-DE">
                <a:latin typeface="Times" panose="02020603050405020304" pitchFamily="18" charset="0"/>
              </a:rPr>
              <a:t>Fahrer sollen selbst keine Reparaturversuche unternehmen!</a:t>
            </a:r>
          </a:p>
          <a:p>
            <a:endParaRPr lang="de-DE" altLang="de-DE">
              <a:latin typeface="Times" panose="02020603050405020304" pitchFamily="18" charset="0"/>
            </a:endParaRPr>
          </a:p>
          <a:p>
            <a:r>
              <a:rPr lang="de-DE" altLang="de-DE">
                <a:latin typeface="Times" panose="02020603050405020304" pitchFamily="18" charset="0"/>
              </a:rPr>
              <a:t>Es soll hier auch gezeigt werden, dass eine Produktschulung für jeden neuen Fahrzeugtyp für das Personal erforderlich ist, um gefährdete Bereiche einschätzen zu können.</a:t>
            </a: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444CB0E8-D667-4160-86B1-B8FD6E6125CB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5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>
                <a:latin typeface="Times" panose="02020603050405020304" pitchFamily="18" charset="0"/>
              </a:rPr>
              <a:t>Beispiele für HV-Kennzeichnungen</a:t>
            </a:r>
          </a:p>
          <a:p>
            <a:r>
              <a:rPr lang="de-DE" altLang="de-DE">
                <a:latin typeface="Times" panose="02020603050405020304" pitchFamily="18" charset="0"/>
              </a:rPr>
              <a:t>HV-Komponenten verfügen über den HV-Blitz + ggf. mehrsprachige Hinweise, Leitungen sind Orange</a:t>
            </a:r>
          </a:p>
          <a:p>
            <a:endParaRPr lang="de-DE" altLang="de-DE">
              <a:latin typeface="Times" panose="02020603050405020304" pitchFamily="18" charset="0"/>
            </a:endParaRPr>
          </a:p>
          <a:p>
            <a:r>
              <a:rPr lang="de-DE" altLang="de-DE">
                <a:latin typeface="Times" panose="02020603050405020304" pitchFamily="18" charset="0"/>
              </a:rPr>
              <a:t>HV-Komponenten nicht berühren!</a:t>
            </a:r>
          </a:p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0402903E-8B07-4A64-977E-E5D42D49F6A4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6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>
                <a:latin typeface="Times" panose="02020603050405020304" pitchFamily="18" charset="0"/>
              </a:rPr>
              <a:t>Herstellerangaben beachten</a:t>
            </a:r>
          </a:p>
          <a:p>
            <a:pPr eaLnBrk="1" hangingPunct="1">
              <a:spcBef>
                <a:spcPct val="0"/>
              </a:spcBef>
            </a:pPr>
            <a:endParaRPr lang="de-DE" altLang="de-DE">
              <a:latin typeface="Times" panose="02020603050405020304" pitchFamily="18" charset="0"/>
            </a:endParaRPr>
          </a:p>
          <a:p>
            <a:r>
              <a:rPr lang="de-DE" altLang="de-DE">
                <a:latin typeface="Times" panose="02020603050405020304" pitchFamily="18" charset="0"/>
              </a:rPr>
              <a:t>Fahrerarbeitsplatz nahezu unverändert. Ggf. neue Kontrollleuchte HV-System („Ready“-Leuchte), Anzeigeinstrumente, SOC, Reichweite, Energiefluss,…</a:t>
            </a:r>
          </a:p>
          <a:p>
            <a:r>
              <a:rPr lang="de-DE" altLang="de-DE">
                <a:latin typeface="Times" panose="02020603050405020304" pitchFamily="18" charset="0"/>
              </a:rPr>
              <a:t>Ggf. Not-Aus-Schalter für HV-System am Fahrerarbeitsplatz</a:t>
            </a: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67AB673A-EEF6-44B0-8AA4-3853F733638A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7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>
                <a:latin typeface="Times" panose="02020603050405020304" pitchFamily="18" charset="0"/>
              </a:rPr>
              <a:t>Herstellerangaben beachten</a:t>
            </a:r>
          </a:p>
          <a:p>
            <a:pPr eaLnBrk="1" hangingPunct="1">
              <a:spcBef>
                <a:spcPct val="0"/>
              </a:spcBef>
            </a:pPr>
            <a:endParaRPr lang="de-DE" altLang="de-DE">
              <a:latin typeface="Times" panose="02020603050405020304" pitchFamily="18" charset="0"/>
            </a:endParaRPr>
          </a:p>
          <a:p>
            <a:r>
              <a:rPr lang="de-DE" altLang="de-DE">
                <a:latin typeface="Times" panose="02020603050405020304" pitchFamily="18" charset="0"/>
              </a:rPr>
              <a:t>Fahrerarbeitsplatz nahezu unverändert. </a:t>
            </a:r>
          </a:p>
          <a:p>
            <a:r>
              <a:rPr lang="de-DE" altLang="de-DE">
                <a:latin typeface="Times" panose="02020603050405020304" pitchFamily="18" charset="0"/>
              </a:rPr>
              <a:t>SOC=Ladezustand der Batterie (wie Tankuhr)</a:t>
            </a: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6812AEAE-84C6-4081-9321-6AA20806718B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8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>
                <a:latin typeface="Times" panose="02020603050405020304" pitchFamily="18" charset="0"/>
              </a:rPr>
              <a:t>Herstellerangaben!</a:t>
            </a:r>
          </a:p>
          <a:p>
            <a:r>
              <a:rPr lang="de-DE" altLang="de-DE">
                <a:latin typeface="Times" panose="02020603050405020304" pitchFamily="18" charset="0"/>
              </a:rPr>
              <a:t>Volvo Serieller Hybrid verwendet Pantograph =&gt; Schnellladen mit hoher Leistung</a:t>
            </a:r>
          </a:p>
          <a:p>
            <a:r>
              <a:rPr lang="de-DE" altLang="de-DE">
                <a:latin typeface="Times" panose="02020603050405020304" pitchFamily="18" charset="0"/>
              </a:rPr>
              <a:t>Vollautomatisch = kein Eingriff vom Fahrer notwendig</a:t>
            </a:r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51102ECB-DD34-45A8-9744-EEF61E62345E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9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01-DGUV PPT-Titel_Fuß4zu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78525"/>
            <a:ext cx="914082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01 PPT VBG Kopf-150dpi_4zu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593975" y="2189163"/>
            <a:ext cx="6102350" cy="849312"/>
          </a:xfrm>
        </p:spPr>
        <p:txBody>
          <a:bodyPr bIns="0"/>
          <a:lstStyle>
            <a:lvl1pPr>
              <a:lnSpc>
                <a:spcPct val="90000"/>
              </a:lnSpc>
              <a:defRPr sz="3000"/>
            </a:lvl1pPr>
          </a:lstStyle>
          <a:p>
            <a:pPr lvl="0"/>
            <a:r>
              <a:rPr lang="de-DE" noProof="0"/>
              <a:t>Titel des Vortrags,</a:t>
            </a:r>
            <a:br>
              <a:rPr lang="de-DE" noProof="0"/>
            </a:br>
            <a:r>
              <a:rPr lang="de-DE" noProof="0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593975" y="3103563"/>
            <a:ext cx="6102350" cy="15875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2400" b="1"/>
            </a:lvl1pPr>
          </a:lstStyle>
          <a:p>
            <a:pPr lvl="0"/>
            <a:r>
              <a:rPr lang="de-DE" noProof="0"/>
              <a:t>Untertitel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2593975" y="6243638"/>
            <a:ext cx="5984875" cy="25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l" defTabSz="914400" eaLnBrk="0" hangingPunct="0">
              <a:defRPr sz="15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3975" y="5910263"/>
            <a:ext cx="5984875" cy="2603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defTabSz="914400" eaLnBrk="0" hangingPunct="0">
              <a:defRPr sz="17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12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509588" y="6478588"/>
            <a:ext cx="4349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300" b="0" dirty="0">
                <a:solidFill>
                  <a:schemeClr val="bg1"/>
                </a:solidFill>
              </a:rPr>
              <a:t>Vortragstitel, Autor, Veranstaltung</a:t>
            </a:r>
          </a:p>
        </p:txBody>
      </p:sp>
      <p:sp>
        <p:nvSpPr>
          <p:cNvPr id="5" name="Textfeld 4"/>
          <p:cNvSpPr txBox="1">
            <a:spLocks noChangeArrowheads="1"/>
          </p:cNvSpPr>
          <p:nvPr userDrawn="1"/>
        </p:nvSpPr>
        <p:spPr bwMode="auto">
          <a:xfrm>
            <a:off x="5148263" y="6491288"/>
            <a:ext cx="1885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de-DE" sz="1300" b="0">
                <a:solidFill>
                  <a:schemeClr val="bg1"/>
                </a:solidFill>
              </a:rPr>
              <a:t>Datum</a:t>
            </a: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7335838" y="6491288"/>
            <a:ext cx="1362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de-DE" sz="1300" b="0">
                <a:solidFill>
                  <a:schemeClr val="bg1"/>
                </a:solidFill>
              </a:rPr>
              <a:t>Seite </a:t>
            </a:r>
            <a:fld id="{9F625EEB-4DDA-40B3-9015-C38CB04C0A64}" type="slidenum">
              <a:rPr lang="de-DE" sz="1300" b="0" smtClean="0">
                <a:solidFill>
                  <a:schemeClr val="bg1"/>
                </a:solidFill>
              </a:rPr>
              <a:pPr algn="r">
                <a:defRPr/>
              </a:pPr>
              <a:t>‹Nr.›</a:t>
            </a:fld>
            <a:endParaRPr lang="de-DE" sz="1300" b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825" y="2057400"/>
            <a:ext cx="8191500" cy="1782026"/>
          </a:xfrm>
        </p:spPr>
        <p:txBody>
          <a:bodyPr/>
          <a:lstStyle>
            <a:lvl4pPr>
              <a:defRPr sz="20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013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02-DGUV PPT_Fuß-Folgeseite_3zu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6402388"/>
            <a:ext cx="91408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87950" y="6369050"/>
            <a:ext cx="18256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99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01688" eaLnBrk="1" hangingPunct="1">
              <a:defRPr sz="13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07.03.2011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825" y="6367463"/>
            <a:ext cx="43751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99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801688" eaLnBrk="1" hangingPunct="1">
              <a:defRPr sz="13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2057400"/>
            <a:ext cx="8191500" cy="178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dirty="0"/>
              <a:t>Fließtext optimal 24pt, minimal 20pt</a:t>
            </a:r>
          </a:p>
          <a:p>
            <a:pPr lvl="1"/>
            <a:r>
              <a:rPr lang="de-DE" altLang="de-DE" dirty="0"/>
              <a:t>Aufzählungspunkt</a:t>
            </a:r>
          </a:p>
          <a:p>
            <a:pPr lvl="2"/>
            <a:r>
              <a:rPr lang="de-DE" altLang="de-DE" dirty="0"/>
              <a:t>Aufzählungspunkt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1322388"/>
            <a:ext cx="81915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0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40600" y="6369050"/>
            <a:ext cx="1355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01688" eaLnBrk="1" hangingPunct="1">
              <a:defRPr sz="13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972DE611-A8E5-4F82-A601-079D27C225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2" name="Picture 22" descr="02 PPT VBG Kopf-150dpi_4zu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49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499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499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499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499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499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499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499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555555"/>
          </a:solidFill>
          <a:latin typeface="+mn-lt"/>
          <a:ea typeface="+mn-ea"/>
          <a:cs typeface="+mn-cs"/>
        </a:defRPr>
      </a:lvl1pPr>
      <a:lvl2pPr marL="157163" indent="-155575" algn="l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100">
          <a:solidFill>
            <a:srgbClr val="555555"/>
          </a:solidFill>
          <a:latin typeface="+mn-lt"/>
        </a:defRPr>
      </a:lvl2pPr>
      <a:lvl3pPr marL="319088" indent="-160338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555555"/>
          </a:solidFill>
          <a:latin typeface="+mn-lt"/>
        </a:defRPr>
      </a:lvl3pPr>
      <a:lvl4pPr marL="481013" indent="-1603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630238" indent="-147638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555555"/>
          </a:solidFill>
          <a:latin typeface="+mn-lt"/>
        </a:defRPr>
      </a:lvl5pPr>
      <a:lvl6pPr marL="1087438" indent="-147638" algn="l" rtl="0" fontAlgn="base">
        <a:spcBef>
          <a:spcPct val="20000"/>
        </a:spcBef>
        <a:spcAft>
          <a:spcPct val="0"/>
        </a:spcAft>
        <a:buChar char="•"/>
        <a:defRPr sz="1700">
          <a:solidFill>
            <a:srgbClr val="555555"/>
          </a:solidFill>
          <a:latin typeface="+mn-lt"/>
        </a:defRPr>
      </a:lvl6pPr>
      <a:lvl7pPr marL="1544638" indent="-147638" algn="l" rtl="0" fontAlgn="base">
        <a:spcBef>
          <a:spcPct val="20000"/>
        </a:spcBef>
        <a:spcAft>
          <a:spcPct val="0"/>
        </a:spcAft>
        <a:buChar char="•"/>
        <a:defRPr sz="1700">
          <a:solidFill>
            <a:srgbClr val="555555"/>
          </a:solidFill>
          <a:latin typeface="+mn-lt"/>
        </a:defRPr>
      </a:lvl7pPr>
      <a:lvl8pPr marL="2001838" indent="-147638" algn="l" rtl="0" fontAlgn="base">
        <a:spcBef>
          <a:spcPct val="20000"/>
        </a:spcBef>
        <a:spcAft>
          <a:spcPct val="0"/>
        </a:spcAft>
        <a:buChar char="•"/>
        <a:defRPr sz="1700">
          <a:solidFill>
            <a:srgbClr val="555555"/>
          </a:solidFill>
          <a:latin typeface="+mn-lt"/>
        </a:defRPr>
      </a:lvl8pPr>
      <a:lvl9pPr marL="2459038" indent="-147638" algn="l" rtl="0" fontAlgn="base">
        <a:spcBef>
          <a:spcPct val="20000"/>
        </a:spcBef>
        <a:spcAft>
          <a:spcPct val="0"/>
        </a:spcAft>
        <a:buChar char="•"/>
        <a:defRPr sz="17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1"/>
          <p:cNvSpPr>
            <a:spLocks noGrp="1" noChangeArrowheads="1"/>
          </p:cNvSpPr>
          <p:nvPr>
            <p:ph type="ctrTitle"/>
          </p:nvPr>
        </p:nvSpPr>
        <p:spPr>
          <a:xfrm>
            <a:off x="2593975" y="2189163"/>
            <a:ext cx="6010275" cy="886397"/>
          </a:xfrm>
        </p:spPr>
        <p:txBody>
          <a:bodyPr>
            <a:spAutoFit/>
          </a:bodyPr>
          <a:lstStyle/>
          <a:p>
            <a:pPr eaLnBrk="1" hangingPunct="1"/>
            <a:r>
              <a:rPr lang="de-DE" sz="3200" dirty="0"/>
              <a:t>Arbeiten an </a:t>
            </a:r>
            <a:r>
              <a:rPr lang="de-DE" dirty="0"/>
              <a:t>Omnibussen</a:t>
            </a:r>
            <a:r>
              <a:rPr lang="de-DE" sz="3200" dirty="0"/>
              <a:t> mit Hochvoltsystemen</a:t>
            </a:r>
            <a:endParaRPr lang="de-DE" altLang="de-DE" dirty="0"/>
          </a:p>
        </p:txBody>
      </p:sp>
      <p:sp>
        <p:nvSpPr>
          <p:cNvPr id="5123" name="Rectangle 83"/>
          <p:cNvSpPr>
            <a:spLocks noChangeArrowheads="1"/>
          </p:cNvSpPr>
          <p:nvPr/>
        </p:nvSpPr>
        <p:spPr bwMode="auto">
          <a:xfrm>
            <a:off x="2484438" y="5876925"/>
            <a:ext cx="18478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0" dirty="0">
                <a:solidFill>
                  <a:srgbClr val="555555"/>
                </a:solidFill>
              </a:rPr>
              <a:t>Autor, Veranstaltung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627313" y="3424373"/>
            <a:ext cx="5976937" cy="812530"/>
          </a:xfrm>
        </p:spPr>
        <p:txBody>
          <a:bodyPr anchor="ctr"/>
          <a:lstStyle/>
          <a:p>
            <a:r>
              <a:rPr lang="de-DE" altLang="de-DE" sz="2400" b="1" dirty="0"/>
              <a:t>Sensibilisierung  für Fahrtätigkeiten</a:t>
            </a:r>
          </a:p>
          <a:p>
            <a:r>
              <a:rPr lang="de-DE" altLang="de-DE" sz="2400" b="1" dirty="0"/>
              <a:t>an HV-Bussen (Stufe HV-Bus-F)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3AD9F5B-8179-0F83-C319-E58BDB9F50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4509120"/>
            <a:ext cx="2736304" cy="20355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Lademöglichkeiten von HV-Busse II</a:t>
            </a:r>
          </a:p>
        </p:txBody>
      </p:sp>
      <p:sp>
        <p:nvSpPr>
          <p:cNvPr id="25603" name="Textfeld 6"/>
          <p:cNvSpPr txBox="1">
            <a:spLocks noChangeArrowheads="1"/>
          </p:cNvSpPr>
          <p:nvPr/>
        </p:nvSpPr>
        <p:spPr bwMode="auto">
          <a:xfrm>
            <a:off x="4521200" y="1828800"/>
            <a:ext cx="45878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 b="0" dirty="0">
                <a:solidFill>
                  <a:srgbClr val="555555"/>
                </a:solidFill>
              </a:rPr>
              <a:t>Laden erfolgt über mobile oder festinstallierte konduktive Ladestation.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 b="0" dirty="0">
                <a:solidFill>
                  <a:srgbClr val="555555"/>
                </a:solidFill>
              </a:rPr>
              <a:t>Fahrer hält an Endhaltestelle und steckt das Ladekabel in die Fahrzeugbuchse.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 b="0" dirty="0">
                <a:solidFill>
                  <a:srgbClr val="555555"/>
                </a:solidFill>
              </a:rPr>
              <a:t>Ladevorgang kann bei Bedarf vom Fahrer unterbrochen werden.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 b="0" dirty="0">
                <a:solidFill>
                  <a:srgbClr val="555555"/>
                </a:solidFill>
              </a:rPr>
              <a:t>Ein- und Aussteigen während des Ladevorgangs möglich.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 b="0" dirty="0">
                <a:solidFill>
                  <a:srgbClr val="555555"/>
                </a:solidFill>
              </a:rPr>
              <a:t>Ladeleistung ist begrenzt </a:t>
            </a:r>
          </a:p>
        </p:txBody>
      </p:sp>
      <p:pic>
        <p:nvPicPr>
          <p:cNvPr id="25604" name="Grafik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192588"/>
            <a:ext cx="3024187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feld 12"/>
          <p:cNvSpPr txBox="1">
            <a:spLocks noChangeArrowheads="1"/>
          </p:cNvSpPr>
          <p:nvPr/>
        </p:nvSpPr>
        <p:spPr bwMode="auto">
          <a:xfrm>
            <a:off x="1692275" y="5961063"/>
            <a:ext cx="1655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0">
                <a:solidFill>
                  <a:schemeClr val="bg1"/>
                </a:solidFill>
              </a:rPr>
              <a:t>Foto: Sileo GmbH</a:t>
            </a:r>
          </a:p>
        </p:txBody>
      </p:sp>
      <p:pic>
        <p:nvPicPr>
          <p:cNvPr id="25606" name="Picture 2" descr="G:\DCIM\265MEDIA\IMAG053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192588"/>
            <a:ext cx="131445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" descr="K:\DCIM\173___05\IMG_452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08163"/>
            <a:ext cx="3024187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Ausfallsicherheit</a:t>
            </a:r>
          </a:p>
        </p:txBody>
      </p:sp>
      <p:sp>
        <p:nvSpPr>
          <p:cNvPr id="27651" name="Textplatzhalter 2"/>
          <p:cNvSpPr>
            <a:spLocks noGrp="1"/>
          </p:cNvSpPr>
          <p:nvPr>
            <p:ph idx="1"/>
          </p:nvPr>
        </p:nvSpPr>
        <p:spPr>
          <a:xfrm>
            <a:off x="504825" y="2060848"/>
            <a:ext cx="8191500" cy="2585323"/>
          </a:xfrm>
        </p:spPr>
        <p:txBody>
          <a:bodyPr/>
          <a:lstStyle/>
          <a:p>
            <a:pPr marL="0" indent="0"/>
            <a:r>
              <a:rPr lang="de-DE" altLang="de-DE" sz="2000" dirty="0"/>
              <a:t>Bei Fahrzeugen mit einem parallelen Antriebskonzept kann bei einem totalen Ausfall des Hybridsystems der Bus wie ein konventionelles Fahrzeug mit Automatikgetriebe betrieben werden.</a:t>
            </a:r>
          </a:p>
          <a:p>
            <a:pPr marL="0" indent="0"/>
            <a:r>
              <a:rPr lang="de-DE" altLang="de-DE" sz="2000" dirty="0"/>
              <a:t>Die Rückgewinnung von Bremsenergie und das Unterstützen des Verbrennungsmotors mit der E-Maschine sind dann jedoch nicht mehr möglich. Dies wirkt sich negativ auf den Kraftstoffverbrauch aus.</a:t>
            </a:r>
          </a:p>
          <a:p>
            <a:pPr marL="0" indent="0"/>
            <a:r>
              <a:rPr lang="de-DE" altLang="de-DE" sz="2000" dirty="0"/>
              <a:t>Elektrobusse und serielle Hybridfahrzeuge können beim Ausfall des HV-Systems die Fahrt nicht fortsetzen.</a:t>
            </a:r>
          </a:p>
        </p:txBody>
      </p:sp>
      <p:grpSp>
        <p:nvGrpSpPr>
          <p:cNvPr id="27652" name="Gruppieren 8"/>
          <p:cNvGrpSpPr>
            <a:grpSpLocks/>
          </p:cNvGrpSpPr>
          <p:nvPr/>
        </p:nvGrpSpPr>
        <p:grpSpPr bwMode="auto">
          <a:xfrm>
            <a:off x="5508104" y="4725144"/>
            <a:ext cx="2160588" cy="1108075"/>
            <a:chOff x="2915816" y="4742207"/>
            <a:chExt cx="2736304" cy="1266281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prstClr val="black"/>
                <a:schemeClr val="accent1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15816" y="4869160"/>
              <a:ext cx="2736304" cy="990597"/>
            </a:xfrm>
            <a:prstGeom prst="rect">
              <a:avLst/>
            </a:prstGeom>
          </p:spPr>
        </p:pic>
        <p:sp>
          <p:nvSpPr>
            <p:cNvPr id="27654" name="Textfeld 1"/>
            <p:cNvSpPr txBox="1">
              <a:spLocks noChangeArrowheads="1"/>
            </p:cNvSpPr>
            <p:nvPr/>
          </p:nvSpPr>
          <p:spPr bwMode="auto">
            <a:xfrm>
              <a:off x="3280657" y="4742207"/>
              <a:ext cx="2361862" cy="126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rgbClr val="00499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000" b="1">
                  <a:solidFill>
                    <a:srgbClr val="00499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000" b="1">
                  <a:solidFill>
                    <a:srgbClr val="00499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000" b="1">
                  <a:solidFill>
                    <a:srgbClr val="00499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000" b="1">
                  <a:solidFill>
                    <a:srgbClr val="00499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499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499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499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4994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6600" dirty="0">
                  <a:solidFill>
                    <a:srgbClr val="FF0000"/>
                  </a:solidFill>
                </a:rPr>
                <a:t>HV!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Abschleppen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>
          <a:xfrm>
            <a:off x="504825" y="2057400"/>
            <a:ext cx="8191500" cy="3603625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de-DE" sz="2000" dirty="0"/>
              <a:t>Das Abschleppen eines Hybridbusses ist prinzipiell möglich. </a:t>
            </a:r>
          </a:p>
          <a:p>
            <a:pPr marL="0" indent="0">
              <a:defRPr/>
            </a:pPr>
            <a:r>
              <a:rPr lang="de-DE" sz="2000" dirty="0"/>
              <a:t>Grundsätzliche Vorgehensweise (Herstellervorgaben beachten!):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Getriebe in Leerlaufstellung (Taste N) schalten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Ggf. Verbindungskabel zwischen Steuerung und Getriebe an der Steuerung ausstecken.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Bei Getriebeschäden: Gelenkwelle oder Steckwelle der angetriebenen ausbauen.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Ohne Getriebeschaden kann das Fahrzeug auch mit Gelenkwelle abgeschleppt werden.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Max. 10km mit max. 30km/h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Vorgehensweise bei Unfall oder Störung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>
          <a:xfrm>
            <a:off x="504825" y="1772816"/>
            <a:ext cx="8191500" cy="3963988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de-DE" sz="2000" dirty="0"/>
              <a:t>Das HV-System kann wie folgt abgeschaltet werden </a:t>
            </a:r>
            <a:br>
              <a:rPr lang="de-DE" sz="2000" dirty="0"/>
            </a:br>
            <a:r>
              <a:rPr lang="de-DE" sz="2000" dirty="0"/>
              <a:t>(abhängig vom Fahrzeugtyp):</a:t>
            </a:r>
          </a:p>
          <a:p>
            <a:pPr marL="0" indent="0">
              <a:defRPr/>
            </a:pPr>
            <a:endParaRPr lang="de-DE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Bei einem Unfall schaltet das HV-System i.d.R. automatisch ab und baut hohe Spannungen innerhalb von 5 Sekunden ab.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Zusätzlich den </a:t>
            </a:r>
            <a:r>
              <a:rPr lang="de-DE" sz="2000" b="1" u="sng" dirty="0">
                <a:solidFill>
                  <a:schemeClr val="tx1"/>
                </a:solidFill>
              </a:rPr>
              <a:t>HV-Not-Aus</a:t>
            </a:r>
            <a:r>
              <a:rPr lang="de-DE" sz="2000" b="1" u="sng" dirty="0"/>
              <a:t> </a:t>
            </a:r>
            <a:r>
              <a:rPr lang="de-DE" sz="2000" dirty="0"/>
              <a:t>(entweder am Fahrerarbeitsplatz oder auch hinter Wartungsklappe) betätigen.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000" b="1" u="sng" dirty="0">
                <a:solidFill>
                  <a:schemeClr val="tx1"/>
                </a:solidFill>
              </a:rPr>
              <a:t>24V</a:t>
            </a:r>
            <a:r>
              <a:rPr lang="de-DE" sz="2000" b="1" u="sng" dirty="0"/>
              <a:t>-Bordnetz </a:t>
            </a:r>
            <a:r>
              <a:rPr lang="de-DE" sz="2000" b="1" u="sng" dirty="0">
                <a:solidFill>
                  <a:schemeClr val="tx1"/>
                </a:solidFill>
              </a:rPr>
              <a:t>deaktivieren</a:t>
            </a:r>
            <a:r>
              <a:rPr lang="de-DE" sz="2000" dirty="0"/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Bei schweren Beschädigungen des Fahrzeugs und offenliegenden HV-Komponenten und HV-Leitungen diese niemals berühren und Fahrgäste warnen.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Löschen von HV-Batteriebränden nicht mit Feuerlöscher durchführen. </a:t>
            </a:r>
            <a:br>
              <a:rPr lang="de-DE" sz="2000" dirty="0"/>
            </a:br>
            <a:r>
              <a:rPr lang="de-DE" sz="2000" dirty="0"/>
              <a:t>=&gt; Feuerwehr rufen!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HV-Not-Aus am Fahrerarbeitsplatz</a:t>
            </a:r>
          </a:p>
        </p:txBody>
      </p:sp>
      <p:pic>
        <p:nvPicPr>
          <p:cNvPr id="33795" name="Picture 3" descr="C:\Users\Michael Düde\Documents\Eurabus\Besuchsberichte\20150629 Bremen\20150629_1005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200" y="2276475"/>
            <a:ext cx="57467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4716463" y="2924175"/>
            <a:ext cx="863600" cy="865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HV-Not-Aus am Fahrerarbeitsplatz</a:t>
            </a:r>
          </a:p>
        </p:txBody>
      </p:sp>
      <p:pic>
        <p:nvPicPr>
          <p:cNvPr id="8194" name="Picture 2" descr="C:\Users\Christian\Downloads\HiDrive-Finale Dateien-20161218-070901\Bilder\Seite_1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1842555"/>
            <a:ext cx="3168352" cy="451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943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HV-Not-Aus Solaris Urbino Hybrid </a:t>
            </a:r>
          </a:p>
        </p:txBody>
      </p:sp>
      <p:pic>
        <p:nvPicPr>
          <p:cNvPr id="35843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1858963"/>
            <a:ext cx="5743575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3851275" y="3429000"/>
            <a:ext cx="1152525" cy="11525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HV-Not-Aus BYD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BFFBA8C-84AD-6433-D6E9-D4624B814F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401" y="2060848"/>
            <a:ext cx="745232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58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38847-F5DB-1BF3-ABA3-518CB2CE4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24 V Trennschalter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B4BDDA29-E7FE-D6FD-81B5-8D94A6620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133600"/>
            <a:ext cx="6264696" cy="4176464"/>
          </a:xfrm>
        </p:spPr>
      </p:pic>
    </p:spTree>
    <p:extLst>
      <p:ext uri="{BB962C8B-B14F-4D97-AF65-F5344CB8AC3E}">
        <p14:creationId xmlns:p14="http://schemas.microsoft.com/office/powerpoint/2010/main" val="818072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8288F-A571-9252-C589-654122C6C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Konduktive Ladesysteme mit Stecker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C8DD27A-3D02-11E1-ADFC-36F152D69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357537"/>
            <a:ext cx="3214389" cy="2142926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C8CB3E7-E86B-FFE8-EA90-FC63D1E2F0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2147" y="2097616"/>
            <a:ext cx="4522857" cy="41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5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Inhalt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504825" y="2057400"/>
            <a:ext cx="8191500" cy="32008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sz="1600" dirty="0"/>
              <a:t>Alternative Antriebe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600" dirty="0"/>
              <a:t>Was bedeutet „Hochvolt“?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600" dirty="0"/>
              <a:t>Neue Gefahrenpotentiale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600" dirty="0"/>
              <a:t>Kennzeichnung HV-Komponenten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600" dirty="0"/>
              <a:t>Bedienelemente am Fahrerarbeitsplatz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600" dirty="0"/>
              <a:t>Laden eines HV-Busses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600" dirty="0"/>
              <a:t>Ausfallsicherheit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600" dirty="0"/>
              <a:t>Abschleppen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600" dirty="0"/>
              <a:t>Vorgehensweise bei Unfall oder Störung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600" dirty="0"/>
              <a:t>Wirkung des elektrischen Stroms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600" dirty="0"/>
              <a:t>Verhalten bei Unfällen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E073B1-76F3-0FB1-A1B6-0E110864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Konduktive</a:t>
            </a:r>
            <a:r>
              <a:rPr lang="de-DE" dirty="0"/>
              <a:t> Ladesysteme mit Stromabnehmer</a:t>
            </a:r>
            <a:br>
              <a:rPr lang="de-DE" dirty="0"/>
            </a:br>
            <a:r>
              <a:rPr lang="de-DE" dirty="0"/>
              <a:t>(Pantograph) und Depotladen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AA6D5D-C982-858B-B5D2-78D7CA9F28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85" b="-443"/>
          <a:stretch/>
        </p:blipFill>
        <p:spPr>
          <a:xfrm>
            <a:off x="395536" y="2276872"/>
            <a:ext cx="5324475" cy="36004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4988905-2271-F049-404C-26F27A6A44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2132856"/>
            <a:ext cx="230425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0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153988" y="4437063"/>
            <a:ext cx="2801937" cy="785812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13" rIns="91425" bIns="45713" anchor="ctr"/>
          <a:lstStyle>
            <a:lvl1pPr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800" b="0">
                <a:solidFill>
                  <a:srgbClr val="555555"/>
                </a:solidFill>
              </a:rPr>
              <a:t>Elektrische Körperdurchströmung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3122613" y="4437063"/>
            <a:ext cx="2835275" cy="785812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13" rIns="91425" bIns="45713" anchor="ctr"/>
          <a:lstStyle>
            <a:lvl1pPr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800" b="0">
                <a:solidFill>
                  <a:srgbClr val="555555"/>
                </a:solidFill>
              </a:rPr>
              <a:t>Verbrennung durch Strom oder Lichtbogen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6154738" y="4437063"/>
            <a:ext cx="2835275" cy="785812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13" rIns="91425" bIns="45713" anchor="ctr"/>
          <a:lstStyle>
            <a:lvl1pPr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800" b="0">
                <a:solidFill>
                  <a:srgbClr val="555555"/>
                </a:solidFill>
              </a:rPr>
              <a:t>Sekundärunfälle</a:t>
            </a:r>
          </a:p>
        </p:txBody>
      </p:sp>
      <p:pic>
        <p:nvPicPr>
          <p:cNvPr id="39941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25" y="1916113"/>
            <a:ext cx="2303463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Grafik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5"/>
          <a:stretch>
            <a:fillRect/>
          </a:stretch>
        </p:blipFill>
        <p:spPr bwMode="auto">
          <a:xfrm>
            <a:off x="3705225" y="1916113"/>
            <a:ext cx="156845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feld 11"/>
          <p:cNvSpPr txBox="1">
            <a:spLocks noChangeArrowheads="1"/>
          </p:cNvSpPr>
          <p:nvPr/>
        </p:nvSpPr>
        <p:spPr bwMode="auto">
          <a:xfrm>
            <a:off x="755650" y="5795963"/>
            <a:ext cx="741680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0">
                <a:solidFill>
                  <a:srgbClr val="FF0000"/>
                </a:solidFill>
              </a:rPr>
              <a:t>Nach jedem Stromunfall ist unbedingt ein Arzt aufzusuchen !</a:t>
            </a:r>
          </a:p>
        </p:txBody>
      </p:sp>
      <p:sp>
        <p:nvSpPr>
          <p:cNvPr id="399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Wirkung des elektrischen Stroms</a:t>
            </a:r>
          </a:p>
        </p:txBody>
      </p:sp>
      <p:pic>
        <p:nvPicPr>
          <p:cNvPr id="39945" name="Picture 2" descr="C:\Users\Christian\Downloads\HiDrive-Bildmaterial-20161218-071443\Dacharbeitsstand Genehmigung fehlt noch\Dacharbeitsstand und Garten 0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950" y="1916113"/>
            <a:ext cx="315595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Verhalten bei Unfällen</a:t>
            </a:r>
          </a:p>
        </p:txBody>
      </p:sp>
      <p:graphicFrame>
        <p:nvGraphicFramePr>
          <p:cNvPr id="4" name="Diagramm 3"/>
          <p:cNvGraphicFramePr/>
          <p:nvPr/>
        </p:nvGraphicFramePr>
        <p:xfrm>
          <a:off x="1763688" y="2348880"/>
          <a:ext cx="60486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988" name="Textfeld 8"/>
          <p:cNvSpPr txBox="1">
            <a:spLocks noChangeArrowheads="1"/>
          </p:cNvSpPr>
          <p:nvPr/>
        </p:nvSpPr>
        <p:spPr bwMode="auto">
          <a:xfrm>
            <a:off x="2987675" y="1870075"/>
            <a:ext cx="395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>
                <a:solidFill>
                  <a:srgbClr val="555555"/>
                </a:solidFill>
              </a:rPr>
              <a:t>Ruhe bewahren 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5"/>
          <p:cNvSpPr txBox="1">
            <a:spLocks/>
          </p:cNvSpPr>
          <p:nvPr/>
        </p:nvSpPr>
        <p:spPr bwMode="auto">
          <a:xfrm>
            <a:off x="685800" y="2708275"/>
            <a:ext cx="7772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4400">
                <a:solidFill>
                  <a:schemeClr val="tx1"/>
                </a:solidFill>
              </a:rPr>
              <a:t>Fragen?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Alternative Antriebe</a:t>
            </a:r>
            <a:r>
              <a:rPr lang="de-DE" dirty="0"/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5536" y="175365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0" dirty="0">
                <a:solidFill>
                  <a:srgbClr val="555555"/>
                </a:solidFill>
              </a:rPr>
              <a:t>Alternative Antriebe im Nahverkehr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180940" y="2465812"/>
            <a:ext cx="363953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rgbClr val="555555"/>
                </a:solidFill>
              </a:rPr>
              <a:t>Gesetzliche Vorgaben und Vorschriften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rgbClr val="555555"/>
                </a:solidFill>
              </a:rPr>
              <a:t>Weniger (keine) Abgasemissionen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rgbClr val="555555"/>
                </a:solidFill>
              </a:rPr>
              <a:t>Geringere Lautstärke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rgbClr val="555555"/>
                </a:solidFill>
              </a:rPr>
              <a:t>Energieeffiziente Mobilität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0421" y="5440579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Þ"/>
            </a:pPr>
            <a:r>
              <a:rPr lang="de-DE" sz="2000" b="0" dirty="0">
                <a:solidFill>
                  <a:srgbClr val="555555"/>
                </a:solidFill>
              </a:rPr>
              <a:t>Hybrid-, Batterieelektrische und Brennstoffzellen-Busse</a:t>
            </a:r>
          </a:p>
          <a:p>
            <a:pPr marL="355600" indent="-355600">
              <a:buFont typeface="Symbol" panose="05050102010706020507" pitchFamily="18" charset="2"/>
              <a:buChar char="Þ"/>
            </a:pPr>
            <a:r>
              <a:rPr lang="de-DE" sz="2000" b="0" dirty="0">
                <a:solidFill>
                  <a:srgbClr val="555555"/>
                </a:solidFill>
              </a:rPr>
              <a:t>Omnibusse mit Hochvoltsystemen</a:t>
            </a:r>
            <a:endParaRPr lang="de-DE" sz="2800" b="0" dirty="0">
              <a:solidFill>
                <a:srgbClr val="555555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B216149-D52A-9EFE-F6ED-539CB4C22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21" y="2324114"/>
            <a:ext cx="4103406" cy="297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 „Hochvolt in Kraftfahrzeugen“</a:t>
            </a:r>
          </a:p>
        </p:txBody>
      </p:sp>
      <p:sp>
        <p:nvSpPr>
          <p:cNvPr id="4" name="Textplatzhalter 7"/>
          <p:cNvSpPr>
            <a:spLocks noGrp="1"/>
          </p:cNvSpPr>
          <p:nvPr>
            <p:ph idx="1"/>
          </p:nvPr>
        </p:nvSpPr>
        <p:spPr>
          <a:xfrm>
            <a:off x="504825" y="2057400"/>
            <a:ext cx="8191500" cy="1709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/>
              <a:t>Hochvolt: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Bezeichnet Spannungen in der Automobiltechnik:</a:t>
            </a:r>
            <a:br>
              <a:rPr lang="de-DE" dirty="0"/>
            </a:b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Wechselspannungen zwischen 30V AC und 1.000V AC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dirty="0"/>
              <a:t>und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Gleichspannungen zwischen 60V DC und 1.500V DC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5373216"/>
            <a:ext cx="7128792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prstClr val="black"/>
                </a:solidFill>
              </a:rPr>
              <a:t>Hochvolt (Automobil) ≠ Hochspannung (öffentliches Netz/Industrie)</a:t>
            </a:r>
          </a:p>
        </p:txBody>
      </p:sp>
      <p:pic>
        <p:nvPicPr>
          <p:cNvPr id="6" name="Picture 4" descr="Hochspannung_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140968"/>
            <a:ext cx="1565248" cy="1941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30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Neue Gefahrenpotentiale</a:t>
            </a:r>
          </a:p>
        </p:txBody>
      </p:sp>
      <p:grpSp>
        <p:nvGrpSpPr>
          <p:cNvPr id="13315" name="Gruppieren 1"/>
          <p:cNvGrpSpPr>
            <a:grpSpLocks/>
          </p:cNvGrpSpPr>
          <p:nvPr/>
        </p:nvGrpSpPr>
        <p:grpSpPr bwMode="auto">
          <a:xfrm>
            <a:off x="468313" y="1862138"/>
            <a:ext cx="8156575" cy="3222625"/>
            <a:chOff x="40093" y="1124744"/>
            <a:chExt cx="9016321" cy="3960440"/>
          </a:xfrm>
        </p:grpSpPr>
        <p:grpSp>
          <p:nvGrpSpPr>
            <p:cNvPr id="13317" name="Gruppieren 6"/>
            <p:cNvGrpSpPr>
              <a:grpSpLocks/>
            </p:cNvGrpSpPr>
            <p:nvPr/>
          </p:nvGrpSpPr>
          <p:grpSpPr bwMode="auto">
            <a:xfrm>
              <a:off x="40093" y="1124744"/>
              <a:ext cx="9016321" cy="3960440"/>
              <a:chOff x="40091" y="836712"/>
              <a:chExt cx="9016321" cy="3960440"/>
            </a:xfrm>
          </p:grpSpPr>
          <p:pic>
            <p:nvPicPr>
              <p:cNvPr id="13323" name="Grafik 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945"/>
              <a:stretch>
                <a:fillRect/>
              </a:stretch>
            </p:blipFill>
            <p:spPr bwMode="auto">
              <a:xfrm>
                <a:off x="40091" y="836712"/>
                <a:ext cx="9016321" cy="3960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4" name="Picture 4" descr="Hochspannung_3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645024"/>
                <a:ext cx="319505" cy="288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5" name="Picture 4" descr="Hochspannung_3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3303" y="2762053"/>
                <a:ext cx="319506" cy="288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6" name="Picture 4" descr="Hochspannung_3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3284984"/>
                <a:ext cx="319505" cy="288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18" name="Picture 4" descr="Hochspannung_3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846428"/>
              <a:ext cx="319506" cy="288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4" descr="Hochspannung_3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3934911"/>
              <a:ext cx="319506" cy="288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4" descr="Hochspannung_3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4023393"/>
              <a:ext cx="319506" cy="288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4" descr="Hochspannung_3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700262"/>
              <a:ext cx="319506" cy="288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4" descr="Hochspannung_3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3757946"/>
              <a:ext cx="319506" cy="288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Textfeld 4"/>
          <p:cNvSpPr txBox="1">
            <a:spLocks noChangeArrowheads="1"/>
          </p:cNvSpPr>
          <p:nvPr/>
        </p:nvSpPr>
        <p:spPr bwMode="auto">
          <a:xfrm>
            <a:off x="179388" y="5334000"/>
            <a:ext cx="8785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altLang="de-DE" sz="1800" b="0" dirty="0">
                <a:solidFill>
                  <a:srgbClr val="555555"/>
                </a:solidFill>
              </a:rPr>
              <a:t>Hybrid- und Elektrobusse unterscheiden sich äußerlich nicht von anderen Bussen.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800" b="0" dirty="0">
                <a:solidFill>
                  <a:srgbClr val="555555"/>
                </a:solidFill>
              </a:rPr>
              <a:t>HV-Komponenten können sich hinter jeder Wartungsklappe, an den Rädern oder auf dem Fahrzeugdach befinden =&gt; keine selbstständigen Reparaturversuche.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Kennzeichnung von HV-Komponenten</a:t>
            </a:r>
          </a:p>
        </p:txBody>
      </p:sp>
      <p:pic>
        <p:nvPicPr>
          <p:cNvPr id="15363" name="Picture 5" descr="Hochspannung_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902075"/>
            <a:ext cx="2132012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Hochspannung_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763" y="5084763"/>
            <a:ext cx="217646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Grafik 5" descr="IMG_284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508500"/>
            <a:ext cx="32924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Hochspannung_3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713" y="4227513"/>
            <a:ext cx="149383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Grafik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1863725"/>
            <a:ext cx="247015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Grafik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050" y="1863725"/>
            <a:ext cx="329406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Bedienelemente am Fahrerarbeitsplatz</a:t>
            </a:r>
          </a:p>
        </p:txBody>
      </p:sp>
      <p:sp>
        <p:nvSpPr>
          <p:cNvPr id="17411" name="Textfeld 10"/>
          <p:cNvSpPr txBox="1">
            <a:spLocks noChangeArrowheads="1"/>
          </p:cNvSpPr>
          <p:nvPr/>
        </p:nvSpPr>
        <p:spPr bwMode="auto">
          <a:xfrm>
            <a:off x="684213" y="4676775"/>
            <a:ext cx="75601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de-DE" altLang="de-DE" sz="2000" b="0" dirty="0">
                <a:solidFill>
                  <a:srgbClr val="555555"/>
                </a:solidFill>
              </a:rPr>
              <a:t>Der Fahrerarbeitsplatz eines HV-Busses unterscheidet sich nur geringfügig durch geänderte Kontrollleuchten, Anzeigeinstrumente und ggf. einen zusätzlichen HV-Not-Aus von dem konventioneller Fahrzeuge.</a:t>
            </a:r>
          </a:p>
        </p:txBody>
      </p:sp>
      <p:pic>
        <p:nvPicPr>
          <p:cNvPr id="17412" name="Picture 2" descr="K:\DCIM\173___05\IMG_45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3" y="1935163"/>
            <a:ext cx="3240087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K:\DCIM\171___02\IMG_439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775" y="1943100"/>
            <a:ext cx="32289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Anzeigeinstrumente</a:t>
            </a:r>
          </a:p>
        </p:txBody>
      </p:sp>
      <p:sp>
        <p:nvSpPr>
          <p:cNvPr id="19459" name="Textfeld 10"/>
          <p:cNvSpPr txBox="1">
            <a:spLocks noChangeArrowheads="1"/>
          </p:cNvSpPr>
          <p:nvPr/>
        </p:nvSpPr>
        <p:spPr bwMode="auto">
          <a:xfrm>
            <a:off x="3851275" y="1749425"/>
            <a:ext cx="5132388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de-DE" altLang="de-DE" sz="2000" b="0" dirty="0">
                <a:solidFill>
                  <a:srgbClr val="555555"/>
                </a:solidFill>
              </a:rPr>
              <a:t>Der Fahrerarbeitsplatz enthält vor allem bei seriellen Hybridfahrzeugen sowie Elektrobussen eine weitere Anzeige, die den Ladezustand des Energiespeichers sowie eine Restreichweite anzeigt.</a:t>
            </a:r>
          </a:p>
          <a:p>
            <a:pPr>
              <a:spcBef>
                <a:spcPts val="1200"/>
              </a:spcBef>
            </a:pPr>
            <a:endParaRPr lang="de-DE" altLang="de-DE" sz="2000" b="0" dirty="0">
              <a:solidFill>
                <a:srgbClr val="555555"/>
              </a:solidFill>
            </a:endParaRPr>
          </a:p>
          <a:p>
            <a:pPr>
              <a:spcBef>
                <a:spcPts val="1200"/>
              </a:spcBef>
            </a:pPr>
            <a:r>
              <a:rPr lang="de-DE" altLang="de-DE" sz="2000" b="0" dirty="0">
                <a:solidFill>
                  <a:srgbClr val="555555"/>
                </a:solidFill>
              </a:rPr>
              <a:t>Neuer Begriff: </a:t>
            </a:r>
          </a:p>
          <a:p>
            <a:pPr>
              <a:spcBef>
                <a:spcPts val="1200"/>
              </a:spcBef>
            </a:pPr>
            <a:r>
              <a:rPr lang="de-DE" altLang="de-DE" sz="2000" b="0" dirty="0">
                <a:solidFill>
                  <a:srgbClr val="555555"/>
                </a:solidFill>
              </a:rPr>
              <a:t>SOC (State-</a:t>
            </a:r>
            <a:r>
              <a:rPr lang="de-DE" altLang="de-DE" sz="2000" b="0" dirty="0" err="1">
                <a:solidFill>
                  <a:srgbClr val="555555"/>
                </a:solidFill>
              </a:rPr>
              <a:t>Of</a:t>
            </a:r>
            <a:r>
              <a:rPr lang="de-DE" altLang="de-DE" sz="2000" b="0" dirty="0">
                <a:solidFill>
                  <a:srgbClr val="555555"/>
                </a:solidFill>
              </a:rPr>
              <a:t>-Charge) = Ladezustand der Batterie</a:t>
            </a:r>
          </a:p>
          <a:p>
            <a:pPr>
              <a:spcBef>
                <a:spcPts val="1200"/>
              </a:spcBef>
            </a:pPr>
            <a:endParaRPr lang="de-DE" altLang="de-DE" sz="2000" b="0" dirty="0">
              <a:solidFill>
                <a:srgbClr val="555555"/>
              </a:solidFill>
            </a:endParaRPr>
          </a:p>
          <a:p>
            <a:pPr>
              <a:spcBef>
                <a:spcPts val="1200"/>
              </a:spcBef>
            </a:pPr>
            <a:r>
              <a:rPr lang="de-DE" altLang="de-DE" sz="2000" dirty="0">
                <a:solidFill>
                  <a:srgbClr val="51AE31"/>
                </a:solidFill>
              </a:rPr>
              <a:t>„Ok“ </a:t>
            </a:r>
            <a:r>
              <a:rPr lang="de-DE" altLang="de-DE" sz="2000" b="0" dirty="0">
                <a:solidFill>
                  <a:srgbClr val="555555"/>
                </a:solidFill>
              </a:rPr>
              <a:t>oder </a:t>
            </a:r>
            <a:r>
              <a:rPr lang="de-DE" altLang="de-DE" sz="2000" dirty="0">
                <a:solidFill>
                  <a:srgbClr val="51AE31"/>
                </a:solidFill>
              </a:rPr>
              <a:t>„</a:t>
            </a:r>
            <a:r>
              <a:rPr lang="de-DE" altLang="de-DE" sz="2000" dirty="0" err="1">
                <a:solidFill>
                  <a:srgbClr val="51AE31"/>
                </a:solidFill>
              </a:rPr>
              <a:t>ready</a:t>
            </a:r>
            <a:r>
              <a:rPr lang="de-DE" altLang="de-DE" sz="2000" dirty="0">
                <a:solidFill>
                  <a:srgbClr val="51AE31"/>
                </a:solidFill>
              </a:rPr>
              <a:t>“ </a:t>
            </a:r>
            <a:r>
              <a:rPr lang="de-DE" altLang="de-DE" sz="2000" b="0" dirty="0">
                <a:solidFill>
                  <a:srgbClr val="555555"/>
                </a:solidFill>
              </a:rPr>
              <a:t>zeigen Fahrbereitschaft an</a:t>
            </a:r>
          </a:p>
        </p:txBody>
      </p:sp>
      <p:pic>
        <p:nvPicPr>
          <p:cNvPr id="19460" name="Picture 2" descr="K:\DCIM\171___02\IMG_44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4113213"/>
            <a:ext cx="3006725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K:\DCIM\173___05\IMG_462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1749425"/>
            <a:ext cx="300672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Lademöglichkeit für HV-Busse I</a:t>
            </a:r>
          </a:p>
        </p:txBody>
      </p:sp>
      <p:sp>
        <p:nvSpPr>
          <p:cNvPr id="21508" name="Textfeld 6"/>
          <p:cNvSpPr txBox="1">
            <a:spLocks noChangeArrowheads="1"/>
          </p:cNvSpPr>
          <p:nvPr/>
        </p:nvSpPr>
        <p:spPr bwMode="auto">
          <a:xfrm>
            <a:off x="4355976" y="2021194"/>
            <a:ext cx="4818062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 b="0" dirty="0">
                <a:solidFill>
                  <a:srgbClr val="555555"/>
                </a:solidFill>
              </a:rPr>
              <a:t>Ladestation für schnelles Laden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 b="0" dirty="0">
                <a:solidFill>
                  <a:srgbClr val="555555"/>
                </a:solidFill>
              </a:rPr>
              <a:t>Erkennt korrekte Ladeposition und informiert das Fahrzeug darüber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 b="0" dirty="0">
                <a:solidFill>
                  <a:srgbClr val="555555"/>
                </a:solidFill>
              </a:rPr>
              <a:t>Vollautomatischer Ladevorgang (Verbinden, Starten, Beenden)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 b="0" dirty="0">
                <a:solidFill>
                  <a:srgbClr val="555555"/>
                </a:solidFill>
              </a:rPr>
              <a:t>Ladevorgang kann bei Bedarf vom Fahrer unterbrochen werden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 b="0" dirty="0">
                <a:solidFill>
                  <a:srgbClr val="555555"/>
                </a:solidFill>
              </a:rPr>
              <a:t>Ladestation kann innerhalb von 100ms abgeschaltet werden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 b="0" dirty="0">
                <a:solidFill>
                  <a:srgbClr val="555555"/>
                </a:solidFill>
              </a:rPr>
              <a:t>Ein- und Aussteigen während des Ladevorgangs möglich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CD6066B-FE43-2C95-D798-68E85ED280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3548736"/>
            <a:ext cx="4192588" cy="274937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45C1A22-DC57-FFCF-A8E0-1736A48591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71" y="1939394"/>
            <a:ext cx="1021390" cy="153208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C7BB8A8-1880-B6F3-E0B4-9B91D9C3EA94}"/>
              </a:ext>
            </a:extLst>
          </p:cNvPr>
          <p:cNvSpPr txBox="1">
            <a:spLocks/>
          </p:cNvSpPr>
          <p:nvPr/>
        </p:nvSpPr>
        <p:spPr bwMode="auto">
          <a:xfrm>
            <a:off x="1512027" y="1875086"/>
            <a:ext cx="2808875" cy="104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007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99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99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99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99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99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99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99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altLang="de-DE" kern="0" dirty="0"/>
              <a:t>Stromabnehmer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Standarddesign">
  <a:themeElements>
    <a:clrScheme name="Standarddesign 13">
      <a:dk1>
        <a:srgbClr val="000000"/>
      </a:dk1>
      <a:lt1>
        <a:srgbClr val="FFFFFF"/>
      </a:lt1>
      <a:dk2>
        <a:srgbClr val="004994"/>
      </a:dk2>
      <a:lt2>
        <a:srgbClr val="808080"/>
      </a:lt2>
      <a:accent1>
        <a:srgbClr val="CCEAF8"/>
      </a:accent1>
      <a:accent2>
        <a:srgbClr val="D50E14"/>
      </a:accent2>
      <a:accent3>
        <a:srgbClr val="FFFFFF"/>
      </a:accent3>
      <a:accent4>
        <a:srgbClr val="000000"/>
      </a:accent4>
      <a:accent5>
        <a:srgbClr val="E2F3FB"/>
      </a:accent5>
      <a:accent6>
        <a:srgbClr val="C10C11"/>
      </a:accent6>
      <a:hlink>
        <a:srgbClr val="0095DB"/>
      </a:hlink>
      <a:folHlink>
        <a:srgbClr val="51AE3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0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0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4994"/>
        </a:dk2>
        <a:lt2>
          <a:srgbClr val="808080"/>
        </a:lt2>
        <a:accent1>
          <a:srgbClr val="CCEAF8"/>
        </a:accent1>
        <a:accent2>
          <a:srgbClr val="D50E14"/>
        </a:accent2>
        <a:accent3>
          <a:srgbClr val="FFFFFF"/>
        </a:accent3>
        <a:accent4>
          <a:srgbClr val="000000"/>
        </a:accent4>
        <a:accent5>
          <a:srgbClr val="E2F3FB"/>
        </a:accent5>
        <a:accent6>
          <a:srgbClr val="C10C11"/>
        </a:accent6>
        <a:hlink>
          <a:srgbClr val="0095DB"/>
        </a:hlink>
        <a:folHlink>
          <a:srgbClr val="51AE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1196</Words>
  <Application>Microsoft Office PowerPoint</Application>
  <PresentationFormat>Bildschirmpräsentation (4:3)</PresentationFormat>
  <Paragraphs>193</Paragraphs>
  <Slides>23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Symbol</vt:lpstr>
      <vt:lpstr>Times</vt:lpstr>
      <vt:lpstr>Wingdings</vt:lpstr>
      <vt:lpstr>Standarddesign</vt:lpstr>
      <vt:lpstr>Arbeiten an Omnibussen mit Hochvoltsystemen</vt:lpstr>
      <vt:lpstr>Inhalt</vt:lpstr>
      <vt:lpstr>Alternative Antriebe </vt:lpstr>
      <vt:lpstr>Definition „Hochvolt in Kraftfahrzeugen“</vt:lpstr>
      <vt:lpstr>Neue Gefahrenpotentiale</vt:lpstr>
      <vt:lpstr>Kennzeichnung von HV-Komponenten</vt:lpstr>
      <vt:lpstr>Bedienelemente am Fahrerarbeitsplatz</vt:lpstr>
      <vt:lpstr>Anzeigeinstrumente</vt:lpstr>
      <vt:lpstr>Lademöglichkeit für HV-Busse I</vt:lpstr>
      <vt:lpstr>Lademöglichkeiten von HV-Busse II</vt:lpstr>
      <vt:lpstr>Ausfallsicherheit</vt:lpstr>
      <vt:lpstr>Abschleppen</vt:lpstr>
      <vt:lpstr>Vorgehensweise bei Unfall oder Störung</vt:lpstr>
      <vt:lpstr>HV-Not-Aus am Fahrerarbeitsplatz</vt:lpstr>
      <vt:lpstr>HV-Not-Aus am Fahrerarbeitsplatz</vt:lpstr>
      <vt:lpstr>HV-Not-Aus Solaris Urbino Hybrid </vt:lpstr>
      <vt:lpstr>HV-Not-Aus BYD </vt:lpstr>
      <vt:lpstr>24 V Trennschalter </vt:lpstr>
      <vt:lpstr>Konduktive Ladesysteme mit Stecker</vt:lpstr>
      <vt:lpstr>Konduktive Ladesysteme mit Stromabnehmer (Pantograph) und Depotladen</vt:lpstr>
      <vt:lpstr>Wirkung des elektrischen Stroms</vt:lpstr>
      <vt:lpstr>Verhalten bei Unfällen</vt:lpstr>
      <vt:lpstr>PowerPoint-Präsentation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VBG - Ihre gesetzliche Unfallversicherung</dc:creator>
  <cp:lastModifiedBy>Goldberg, Doreen, VBG</cp:lastModifiedBy>
  <cp:revision>64</cp:revision>
  <dcterms:created xsi:type="dcterms:W3CDTF">2009-09-14T12:08:23Z</dcterms:created>
  <dcterms:modified xsi:type="dcterms:W3CDTF">2024-11-18T06:51:51Z</dcterms:modified>
</cp:coreProperties>
</file>